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17"/>
  </p:notesMasterIdLst>
  <p:sldIdLst>
    <p:sldId id="256" r:id="rId4"/>
    <p:sldId id="257" r:id="rId5"/>
    <p:sldId id="258" r:id="rId6"/>
    <p:sldId id="259" r:id="rId7"/>
    <p:sldId id="260" r:id="rId8"/>
    <p:sldId id="261" r:id="rId9"/>
    <p:sldId id="263" r:id="rId10"/>
    <p:sldId id="285" r:id="rId11"/>
    <p:sldId id="265" r:id="rId12"/>
    <p:sldId id="286" r:id="rId13"/>
    <p:sldId id="289" r:id="rId14"/>
    <p:sldId id="290" r:id="rId15"/>
    <p:sldId id="267" r:id="rId1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94660"/>
  </p:normalViewPr>
  <p:slideViewPr>
    <p:cSldViewPr snapToGrid="0">
      <p:cViewPr varScale="1">
        <p:scale>
          <a:sx n="82" d="100"/>
          <a:sy n="82" d="100"/>
        </p:scale>
        <p:origin x="33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91874-0615-4974-879C-D230805B90DD}" type="datetimeFigureOut">
              <a:rPr lang="zh-TW" altLang="en-US" smtClean="0"/>
              <a:t>2018/6/7</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9F813-F806-4202-BA89-CF7E3F1E7697}" type="slidenum">
              <a:rPr lang="zh-TW" altLang="en-US" smtClean="0"/>
              <a:t>‹#›</a:t>
            </a:fld>
            <a:endParaRPr lang="zh-TW" altLang="en-US"/>
          </a:p>
        </p:txBody>
      </p:sp>
    </p:spTree>
    <p:extLst>
      <p:ext uri="{BB962C8B-B14F-4D97-AF65-F5344CB8AC3E}">
        <p14:creationId xmlns:p14="http://schemas.microsoft.com/office/powerpoint/2010/main" val="189918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F209F813-F806-4202-BA89-CF7E3F1E7697}" type="slidenum">
              <a:rPr lang="zh-TW" altLang="en-US" smtClean="0"/>
              <a:t>8</a:t>
            </a:fld>
            <a:endParaRPr lang="zh-TW" altLang="en-US"/>
          </a:p>
        </p:txBody>
      </p:sp>
    </p:spTree>
    <p:extLst>
      <p:ext uri="{BB962C8B-B14F-4D97-AF65-F5344CB8AC3E}">
        <p14:creationId xmlns:p14="http://schemas.microsoft.com/office/powerpoint/2010/main" val="1224477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3815434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414368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20827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507EB-F27B-495C-B890-6347CF627E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C9930A8-CEC6-443D-B1F6-37C4C505CB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C24BFA2-77A9-4D73-A707-469F7CF1881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BACA8145-B638-4407-95C4-C61EB6FCBC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F7DB23BE-4A8C-4844-B878-F5105F0769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719024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5B666-DB87-47E2-8333-9F0FCAB85D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DCD958-071B-48EB-AC35-9EBC77F6C3B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85DA0F5-9536-4CEB-9E78-27C3CC25065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E3B1ECC0-E0B0-4E9F-99E0-2ECF51154A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45E08269-2CDD-4885-92B7-098FBD601D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181182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3B390-DE7E-457B-BF42-0AB258275F5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06A6144-F8DD-4F2D-99F2-A847EB8349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26A2E70-AD9A-4474-B658-582EA8A3118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58B2D5F8-5D21-42FA-92CD-563B1CBD8D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7E7562D7-2A32-4E6E-AD5F-3CFC03C9AE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186016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F4FA1-B6F6-4CB2-8FDC-CE9559EFF0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D7D44C-16FF-4BF2-AB7E-F5CA14D16C8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A838F53-43CA-453F-9A6E-54C48DDC3B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689662D-214F-4064-9144-8798CE746C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ACBD194E-C379-4B0A-A0E2-5F86701895B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D9D50654-3A3C-40E5-8126-F9570AA000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059636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ACAE5-EDD7-484A-A9DB-CA413615CF3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F89DFD-CEEC-469A-A9C1-A6D22C4DF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F5D3935-2124-4FB7-AF0C-DD6645B6915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DCA1CB6-CA80-4386-8C50-9131888F4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10BCBA0-3116-4409-BE4D-E80484D0BD2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DCEEAFE-93AC-4FB9-92D6-DB357EC68B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8" name="页脚占位符 7">
            <a:extLst>
              <a:ext uri="{FF2B5EF4-FFF2-40B4-BE49-F238E27FC236}">
                <a16:creationId xmlns:a16="http://schemas.microsoft.com/office/drawing/2014/main" id="{FAAC43A1-7484-4E92-8756-60BD8A19A1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9" name="灯片编号占位符 8">
            <a:extLst>
              <a:ext uri="{FF2B5EF4-FFF2-40B4-BE49-F238E27FC236}">
                <a16:creationId xmlns:a16="http://schemas.microsoft.com/office/drawing/2014/main" id="{40C2DBC6-6DDB-4595-8E67-D8E1DD91C5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646629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57A42-1AE0-42A9-8B6A-9C3727AB84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7E714A-464C-41AC-96B3-1289FA8117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4" name="页脚占位符 3">
            <a:extLst>
              <a:ext uri="{FF2B5EF4-FFF2-40B4-BE49-F238E27FC236}">
                <a16:creationId xmlns:a16="http://schemas.microsoft.com/office/drawing/2014/main" id="{4BF89746-7C67-40C4-A39F-FDECE8478E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灯片编号占位符 4">
            <a:extLst>
              <a:ext uri="{FF2B5EF4-FFF2-40B4-BE49-F238E27FC236}">
                <a16:creationId xmlns:a16="http://schemas.microsoft.com/office/drawing/2014/main" id="{2E8ACF47-B6A8-4DD1-8A2A-38F8278EB7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82790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84435D-0A77-42C9-B289-1215369AFF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3" name="页脚占位符 2">
            <a:extLst>
              <a:ext uri="{FF2B5EF4-FFF2-40B4-BE49-F238E27FC236}">
                <a16:creationId xmlns:a16="http://schemas.microsoft.com/office/drawing/2014/main" id="{A600D0DB-C746-438A-A078-A1E5E59371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4" name="灯片编号占位符 3">
            <a:extLst>
              <a:ext uri="{FF2B5EF4-FFF2-40B4-BE49-F238E27FC236}">
                <a16:creationId xmlns:a16="http://schemas.microsoft.com/office/drawing/2014/main" id="{05431806-380E-4CD4-8F86-47ED5C7934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621612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E4835-8A76-480B-9704-CB48983BCC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AC1FE8-D3F4-443F-B157-D8BC40BE86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AFB99EE-BB81-496D-B536-E2B099F5A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775D896-9F63-4963-8726-65B130F2AA5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DD555A34-13E4-4B7E-B23C-0066B44794A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422C4E9F-7F57-4F39-B50F-9E59195DD6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467119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919843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109829-ABA7-47F7-BC3D-73A9110166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2015DF-7EB8-4A8E-A36A-B44D50262D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4E62238-9D44-4FCA-909D-47EA60B6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7F6B390-8DD7-4AD2-BA15-9DE82798766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F35310D4-63F0-413D-8F70-4328DE8EF2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3E7B69F5-2BB7-4223-8CE8-5573D8A0C5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119479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B814E3-7A47-4C2B-8DF0-E693BFD3F28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30F8E3-CBAC-4AB6-A7FF-8554240A09C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C6A036-7BDA-4B54-B86A-06D576002C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134360C0-3C0E-452F-8A42-AD8F628C9C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362ACD19-89CB-4A35-8E59-C3D3FAC15C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706542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475985B-9D11-419B-B930-708380595E7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51A09A4-817E-48DB-9CBA-1D260048CDD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0C4314-F496-4A20-B31F-E269B0CD63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17708AFF-1C9F-426C-8F87-FD64EA3BF4E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D3BF96BB-74E9-4584-AA6F-DD93F5B8F2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535158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19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226374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21316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817905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268467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388943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34423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4691E3C3-BB7F-4EEC-9092-8F2BBDC5FF59}" type="datetimeFigureOut">
              <a:rPr lang="zh-TW" altLang="en-US" smtClean="0"/>
              <a:t>2018/6/7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187309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1E3C3-BB7F-4EEC-9092-8F2BBDC5FF59}" type="datetimeFigureOut">
              <a:rPr lang="zh-TW" altLang="en-US" smtClean="0"/>
              <a:t>2018/6/7</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7A494-9A59-4A2E-8818-D8FD5DE4709B}" type="slidenum">
              <a:rPr lang="zh-TW" altLang="en-US" smtClean="0"/>
              <a:t>‹#›</a:t>
            </a:fld>
            <a:endParaRPr lang="zh-TW" altLang="en-US"/>
          </a:p>
        </p:txBody>
      </p:sp>
    </p:spTree>
    <p:extLst>
      <p:ext uri="{BB962C8B-B14F-4D97-AF65-F5344CB8AC3E}">
        <p14:creationId xmlns:p14="http://schemas.microsoft.com/office/powerpoint/2010/main" val="731533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27EE17-6C33-4457-B837-A3E788CB5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D012C5D-7709-4226-9FDA-7F81C02297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D1632F3-950D-413C-8024-55C57D21F2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9AF7D0-34B8-4914-9C73-38B838D5D3F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2018/6/7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684EA1DA-F7AC-4DDE-AC09-D46CA02E1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8F4440EA-8EC8-4F32-8A25-DE125983AE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940FE6-2454-4326-89A6-F73881D7B34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8481094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182843" tIns="91422" rIns="182843" bIns="91422" rtlCol="0" anchor="ctr"/>
          <a:lstStyle>
            <a:lvl1pPr algn="l">
              <a:defRPr sz="1200">
                <a:solidFill>
                  <a:schemeClr val="tx1">
                    <a:tint val="75000"/>
                  </a:schemeClr>
                </a:solidFill>
                <a:latin typeface="Lato Regular"/>
              </a:defRPr>
            </a:lvl1pPr>
          </a:lstStyle>
          <a:p>
            <a:pPr defTabSz="914217"/>
            <a:endParaRPr lang="en-US" dirty="0">
              <a:solidFill>
                <a:srgbClr val="7E7E7E">
                  <a:tint val="75000"/>
                </a:srgbClr>
              </a:solidFill>
            </a:endParaRPr>
          </a:p>
        </p:txBody>
      </p:sp>
      <p:sp>
        <p:nvSpPr>
          <p:cNvPr id="5" name="Footer Placeholder 4"/>
          <p:cNvSpPr>
            <a:spLocks noGrp="1"/>
          </p:cNvSpPr>
          <p:nvPr>
            <p:ph type="ftr" sz="quarter" idx="3"/>
          </p:nvPr>
        </p:nvSpPr>
        <p:spPr>
          <a:xfrm>
            <a:off x="4038601" y="6356355"/>
            <a:ext cx="4114800" cy="365125"/>
          </a:xfrm>
          <a:prstGeom prst="rect">
            <a:avLst/>
          </a:prstGeom>
        </p:spPr>
        <p:txBody>
          <a:bodyPr vert="horz" lIns="182843" tIns="91422" rIns="182843" bIns="91422" rtlCol="0" anchor="ctr"/>
          <a:lstStyle>
            <a:lvl1pPr algn="ctr">
              <a:defRPr sz="1200">
                <a:solidFill>
                  <a:schemeClr val="tx1">
                    <a:tint val="75000"/>
                  </a:schemeClr>
                </a:solidFill>
                <a:latin typeface="Lato Regular"/>
              </a:defRPr>
            </a:lvl1pPr>
          </a:lstStyle>
          <a:p>
            <a:pPr defTabSz="914217"/>
            <a:endParaRPr lang="en-US" dirty="0">
              <a:solidFill>
                <a:srgbClr val="7E7E7E">
                  <a:tint val="75000"/>
                </a:srgb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182843" tIns="91422" rIns="182843" bIns="91422" rtlCol="0" anchor="ctr"/>
          <a:lstStyle>
            <a:lvl1pPr algn="r">
              <a:defRPr sz="1200">
                <a:solidFill>
                  <a:schemeClr val="tx1">
                    <a:tint val="75000"/>
                  </a:schemeClr>
                </a:solidFill>
                <a:latin typeface="Lato Regular"/>
              </a:defRPr>
            </a:lvl1pPr>
          </a:lstStyle>
          <a:p>
            <a:pPr defTabSz="914217"/>
            <a:fld id="{FCEE2C88-6C8F-484D-AF69-578F576B1F44}" type="slidenum">
              <a:rPr lang="en-US" smtClean="0">
                <a:solidFill>
                  <a:srgbClr val="7E7E7E">
                    <a:tint val="75000"/>
                  </a:srgbClr>
                </a:solidFill>
              </a:rPr>
              <a:pPr defTabSz="914217"/>
              <a:t>‹#›</a:t>
            </a:fld>
            <a:endParaRPr lang="en-US" dirty="0">
              <a:solidFill>
                <a:srgbClr val="7E7E7E">
                  <a:tint val="75000"/>
                </a:srgbClr>
              </a:solidFill>
            </a:endParaRPr>
          </a:p>
        </p:txBody>
      </p:sp>
    </p:spTree>
    <p:extLst>
      <p:ext uri="{BB962C8B-B14F-4D97-AF65-F5344CB8AC3E}">
        <p14:creationId xmlns:p14="http://schemas.microsoft.com/office/powerpoint/2010/main" val="17791338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9.png"/><Relationship Id="rId17" Type="http://schemas.openxmlformats.org/officeDocument/2006/relationships/image" Target="../media/image22.png"/><Relationship Id="rId2" Type="http://schemas.openxmlformats.org/officeDocument/2006/relationships/image" Target="../media/image14.png"/><Relationship Id="rId16" Type="http://schemas.microsoft.com/office/2007/relationships/hdphoto" Target="../media/hdphoto8.wdp"/><Relationship Id="rId1" Type="http://schemas.openxmlformats.org/officeDocument/2006/relationships/slideLayout" Target="../slideLayouts/slideLayout18.xml"/><Relationship Id="rId6" Type="http://schemas.openxmlformats.org/officeDocument/2006/relationships/image" Target="../media/image16.png"/><Relationship Id="rId11" Type="http://schemas.microsoft.com/office/2007/relationships/hdphoto" Target="../media/hdphoto6.wdp"/><Relationship Id="rId5" Type="http://schemas.microsoft.com/office/2007/relationships/hdphoto" Target="../media/hdphoto3.wdp"/><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5.wdp"/><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8.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AE30C9-D28F-486D-9CBB-1959E2DB27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2" name="任意多边形: 形状 21">
            <a:extLst>
              <a:ext uri="{FF2B5EF4-FFF2-40B4-BE49-F238E27FC236}">
                <a16:creationId xmlns:a16="http://schemas.microsoft.com/office/drawing/2014/main" id="{8B512DC7-300D-4210-A41E-42FB36991E9E}"/>
              </a:ext>
            </a:extLst>
          </p:cNvPr>
          <p:cNvSpPr/>
          <p:nvPr/>
        </p:nvSpPr>
        <p:spPr>
          <a:xfrm>
            <a:off x="-42869" y="0"/>
            <a:ext cx="7097398" cy="6872514"/>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gradFill>
            <a:gsLst>
              <a:gs pos="0">
                <a:srgbClr val="58BDD9"/>
              </a:gs>
              <a:gs pos="100000">
                <a:srgbClr val="58BDD9">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6" name="文本框 15">
            <a:extLst>
              <a:ext uri="{FF2B5EF4-FFF2-40B4-BE49-F238E27FC236}">
                <a16:creationId xmlns:a16="http://schemas.microsoft.com/office/drawing/2014/main" id="{E3C4B4E8-ECCF-4E52-9071-7F4A94909060}"/>
              </a:ext>
            </a:extLst>
          </p:cNvPr>
          <p:cNvSpPr txBox="1"/>
          <p:nvPr/>
        </p:nvSpPr>
        <p:spPr>
          <a:xfrm>
            <a:off x="392429" y="2792912"/>
            <a:ext cx="504731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5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Outdoor GO!</a:t>
            </a:r>
            <a:endParaRPr kumimoji="0" lang="zh-CN" altLang="en-US" sz="5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文本框 16">
            <a:extLst>
              <a:ext uri="{FF2B5EF4-FFF2-40B4-BE49-F238E27FC236}">
                <a16:creationId xmlns:a16="http://schemas.microsoft.com/office/drawing/2014/main" id="{7E55C8BE-7C88-4A39-9A21-F62BEB66A5C6}"/>
              </a:ext>
            </a:extLst>
          </p:cNvPr>
          <p:cNvSpPr txBox="1"/>
          <p:nvPr/>
        </p:nvSpPr>
        <p:spPr>
          <a:xfrm>
            <a:off x="392430" y="3745023"/>
            <a:ext cx="46685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2018 Open Data</a:t>
            </a:r>
            <a:r>
              <a:rPr kumimoji="0" lang="zh-TW" altLang="en-US"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創新應用競賽</a:t>
            </a:r>
            <a:endParaRPr kumimoji="0" lang="zh-CN" altLang="en-US"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8" name="文本框 17">
            <a:extLst>
              <a:ext uri="{FF2B5EF4-FFF2-40B4-BE49-F238E27FC236}">
                <a16:creationId xmlns:a16="http://schemas.microsoft.com/office/drawing/2014/main" id="{E686CBDB-D9D1-4811-9A5B-F924146BFAE3}"/>
              </a:ext>
            </a:extLst>
          </p:cNvPr>
          <p:cNvSpPr txBox="1"/>
          <p:nvPr/>
        </p:nvSpPr>
        <p:spPr>
          <a:xfrm>
            <a:off x="392429" y="4937760"/>
            <a:ext cx="19775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Team member: </a:t>
            </a:r>
            <a:r>
              <a:rPr kumimoji="0" lang="zh-TW" altLang="en-US"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方誌賢、王群升</a:t>
            </a:r>
            <a:endParaRPr kumimoji="0" lang="zh-CN" altLang="en-US" sz="1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任意多边形: 形状 22">
            <a:extLst>
              <a:ext uri="{FF2B5EF4-FFF2-40B4-BE49-F238E27FC236}">
                <a16:creationId xmlns:a16="http://schemas.microsoft.com/office/drawing/2014/main" id="{2AB7E925-98D4-4048-93D2-B55FDA2BA567}"/>
              </a:ext>
            </a:extLst>
          </p:cNvPr>
          <p:cNvSpPr/>
          <p:nvPr/>
        </p:nvSpPr>
        <p:spPr>
          <a:xfrm>
            <a:off x="-504954" y="-1002890"/>
            <a:ext cx="7772843" cy="7526557"/>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Tree>
    <p:extLst>
      <p:ext uri="{BB962C8B-B14F-4D97-AF65-F5344CB8AC3E}">
        <p14:creationId xmlns:p14="http://schemas.microsoft.com/office/powerpoint/2010/main" val="1042787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4">
            <a:extLst>
              <a:ext uri="{FF2B5EF4-FFF2-40B4-BE49-F238E27FC236}">
                <a16:creationId xmlns:a16="http://schemas.microsoft.com/office/drawing/2014/main" id="{E7C3D1EF-A2BC-4097-9211-FF5607AECE1C}"/>
              </a:ext>
            </a:extLst>
          </p:cNvPr>
          <p:cNvSpPr txBox="1"/>
          <p:nvPr/>
        </p:nvSpPr>
        <p:spPr>
          <a:xfrm>
            <a:off x="1203266" y="446826"/>
            <a:ext cx="3719098" cy="5684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未來展望</a:t>
            </a:r>
            <a:endParaRPr kumimoji="0" lang="zh-CN" altLang="en-US" sz="2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cxnSp>
        <p:nvCxnSpPr>
          <p:cNvPr id="25" name="直接连接符 6">
            <a:extLst>
              <a:ext uri="{FF2B5EF4-FFF2-40B4-BE49-F238E27FC236}">
                <a16:creationId xmlns:a16="http://schemas.microsoft.com/office/drawing/2014/main" id="{CE5897C8-A358-4D4A-B2AB-C199CB740EFD}"/>
              </a:ext>
            </a:extLst>
          </p:cNvPr>
          <p:cNvCxnSpPr>
            <a:cxnSpLocks/>
          </p:cNvCxnSpPr>
          <p:nvPr/>
        </p:nvCxnSpPr>
        <p:spPr>
          <a:xfrm>
            <a:off x="0" y="844970"/>
            <a:ext cx="734854"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26" name="稻壳儿小白白(http://dwz.cn/Wu2UP)"/>
          <p:cNvSpPr>
            <a:spLocks/>
          </p:cNvSpPr>
          <p:nvPr/>
        </p:nvSpPr>
        <p:spPr bwMode="auto">
          <a:xfrm>
            <a:off x="287339" y="1990729"/>
            <a:ext cx="10140951" cy="4467225"/>
          </a:xfrm>
          <a:custGeom>
            <a:avLst/>
            <a:gdLst>
              <a:gd name="T0" fmla="*/ 2147483646 w 1735"/>
              <a:gd name="T1" fmla="*/ 2147483646 h 784"/>
              <a:gd name="T2" fmla="*/ 2147483646 w 1735"/>
              <a:gd name="T3" fmla="*/ 2147483646 h 784"/>
              <a:gd name="T4" fmla="*/ 2147483646 w 1735"/>
              <a:gd name="T5" fmla="*/ 2147483646 h 784"/>
              <a:gd name="T6" fmla="*/ 2147483646 w 1735"/>
              <a:gd name="T7" fmla="*/ 2147483646 h 784"/>
              <a:gd name="T8" fmla="*/ 2147483646 w 1735"/>
              <a:gd name="T9" fmla="*/ 2147483646 h 784"/>
              <a:gd name="T10" fmla="*/ 2147483646 w 1735"/>
              <a:gd name="T11" fmla="*/ 2147483646 h 784"/>
              <a:gd name="T12" fmla="*/ 2147483646 w 1735"/>
              <a:gd name="T13" fmla="*/ 2147483646 h 784"/>
              <a:gd name="T14" fmla="*/ 2147483646 w 1735"/>
              <a:gd name="T15" fmla="*/ 2147483646 h 784"/>
              <a:gd name="T16" fmla="*/ 2147483646 w 1735"/>
              <a:gd name="T17" fmla="*/ 2147483646 h 784"/>
              <a:gd name="T18" fmla="*/ 2147483646 w 1735"/>
              <a:gd name="T19" fmla="*/ 2147483646 h 784"/>
              <a:gd name="T20" fmla="*/ 0 w 1735"/>
              <a:gd name="T21" fmla="*/ 0 h 784"/>
              <a:gd name="T22" fmla="*/ 2147483646 w 1735"/>
              <a:gd name="T23" fmla="*/ 2147483646 h 784"/>
              <a:gd name="T24" fmla="*/ 2147483646 w 1735"/>
              <a:gd name="T25" fmla="*/ 2147483646 h 784"/>
              <a:gd name="T26" fmla="*/ 2147483646 w 1735"/>
              <a:gd name="T27" fmla="*/ 2147483646 h 784"/>
              <a:gd name="T28" fmla="*/ 2147483646 w 1735"/>
              <a:gd name="T29" fmla="*/ 2147483646 h 784"/>
              <a:gd name="T30" fmla="*/ 2147483646 w 1735"/>
              <a:gd name="T31" fmla="*/ 2147483646 h 7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pitchFamily="34" charset="-122"/>
              <a:cs typeface="+mn-cs"/>
            </a:endParaRPr>
          </a:p>
        </p:txBody>
      </p:sp>
      <p:pic>
        <p:nvPicPr>
          <p:cNvPr id="27" name="稻壳儿小白白(http://dwz.cn/Wu2UP)"/>
          <p:cNvPicPr>
            <a:picLocks noChangeArrowheads="1"/>
          </p:cNvPicPr>
          <p:nvPr/>
        </p:nvPicPr>
        <p:blipFill>
          <a:blip r:embed="rId2">
            <a:duotone>
              <a:prstClr val="black"/>
              <a:srgbClr val="0070C0">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279901" y="4017967"/>
            <a:ext cx="1481139"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稻壳儿小白白(http://dwz.cn/Wu2UP)"/>
          <p:cNvPicPr>
            <a:picLocks noChangeArrowheads="1"/>
          </p:cNvPicPr>
          <p:nvPr/>
        </p:nvPicPr>
        <p:blipFill>
          <a:blip r:embed="rId4">
            <a:duotone>
              <a:prstClr val="black"/>
              <a:srgbClr val="58BDD9">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144840" y="3005138"/>
            <a:ext cx="115887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稻壳儿小白白(http://dwz.cn/Wu2UP)"/>
          <p:cNvPicPr>
            <a:picLocks noChangeArrowheads="1"/>
          </p:cNvPicPr>
          <p:nvPr/>
        </p:nvPicPr>
        <p:blipFill>
          <a:blip r:embed="rId6">
            <a:duotone>
              <a:prstClr val="black"/>
              <a:srgbClr val="0070C0">
                <a:tint val="45000"/>
                <a:satMod val="400000"/>
              </a:srgb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443539" y="1384300"/>
            <a:ext cx="110966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稻壳儿小白白(http://dwz.cn/Wu2UP)"/>
          <p:cNvPicPr>
            <a:picLocks noChangeArrowheads="1"/>
          </p:cNvPicPr>
          <p:nvPr/>
        </p:nvPicPr>
        <p:blipFill>
          <a:blip r:embed="rId8">
            <a:duotone>
              <a:prstClr val="black"/>
              <a:srgbClr val="58BDD9">
                <a:tint val="45000"/>
                <a:satMod val="400000"/>
              </a:srgb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725616" y="1103313"/>
            <a:ext cx="998537"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稻壳儿小白白(http://dwz.cn/Wu2UP)"/>
          <p:cNvPicPr>
            <a:picLocks noChangeArrowheads="1"/>
          </p:cNvPicPr>
          <p:nvPr/>
        </p:nvPicPr>
        <p:blipFill>
          <a:blip r:embed="rId10">
            <a:duotone>
              <a:prstClr val="black"/>
              <a:srgbClr val="58BDD9">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143876" y="4322767"/>
            <a:ext cx="1481139"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稻壳儿小白白(http://dwz.cn/Wu2UP)"/>
          <p:cNvSpPr txBox="1">
            <a:spLocks noChangeArrowheads="1"/>
          </p:cNvSpPr>
          <p:nvPr/>
        </p:nvSpPr>
        <p:spPr bwMode="auto">
          <a:xfrm>
            <a:off x="2882902" y="1219204"/>
            <a:ext cx="13779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預測空氣品質</a:t>
            </a:r>
            <a:endParaRPr kumimoji="0" lang="en-US" altLang="zh-CN"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稻壳儿小白白(http://dwz.cn/Wu2UP)"/>
          <p:cNvSpPr txBox="1">
            <a:spLocks noChangeArrowheads="1"/>
          </p:cNvSpPr>
          <p:nvPr/>
        </p:nvSpPr>
        <p:spPr bwMode="auto">
          <a:xfrm>
            <a:off x="2895602" y="1514475"/>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AQI</a:t>
            </a:r>
            <a:r>
              <a:rPr kumimoji="0" lang="zh-TW" altLang="en-US"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en-US" altLang="zh-TW"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PM2.5</a:t>
            </a:r>
            <a:endPar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稻壳儿小白白(http://dwz.cn/Wu2UP)"/>
          <p:cNvSpPr txBox="1">
            <a:spLocks noChangeArrowheads="1"/>
          </p:cNvSpPr>
          <p:nvPr/>
        </p:nvSpPr>
        <p:spPr bwMode="auto">
          <a:xfrm>
            <a:off x="6808789" y="1524004"/>
            <a:ext cx="13763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完善規劃公式</a:t>
            </a:r>
            <a:endParaRPr kumimoji="0" lang="en-US" altLang="zh-CN"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0" name="稻壳儿小白白(http://dwz.cn/Wu2UP)"/>
          <p:cNvSpPr txBox="1">
            <a:spLocks noChangeArrowheads="1"/>
          </p:cNvSpPr>
          <p:nvPr/>
        </p:nvSpPr>
        <p:spPr bwMode="auto">
          <a:xfrm>
            <a:off x="6808790" y="1809750"/>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Modeling</a:t>
            </a:r>
          </a:p>
        </p:txBody>
      </p:sp>
      <p:sp>
        <p:nvSpPr>
          <p:cNvPr id="41" name="稻壳儿小白白(http://dwz.cn/Wu2UP)"/>
          <p:cNvSpPr txBox="1">
            <a:spLocks noChangeArrowheads="1"/>
          </p:cNvSpPr>
          <p:nvPr/>
        </p:nvSpPr>
        <p:spPr bwMode="auto">
          <a:xfrm>
            <a:off x="1671637" y="3144838"/>
            <a:ext cx="13763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r"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SaaS</a:t>
            </a:r>
            <a:r>
              <a:rPr kumimoji="0" lang="zh-TW" altLang="en-US"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服務</a:t>
            </a:r>
            <a:endParaRPr kumimoji="0" lang="en-US" altLang="zh-CN"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2" name="稻壳儿小白白(http://dwz.cn/Wu2UP)"/>
          <p:cNvSpPr txBox="1">
            <a:spLocks noChangeArrowheads="1"/>
          </p:cNvSpPr>
          <p:nvPr/>
        </p:nvSpPr>
        <p:spPr bwMode="auto">
          <a:xfrm>
            <a:off x="1509715" y="3432175"/>
            <a:ext cx="15382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r"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APP</a:t>
            </a:r>
          </a:p>
        </p:txBody>
      </p:sp>
      <p:sp>
        <p:nvSpPr>
          <p:cNvPr id="43" name="稻壳儿小白白(http://dwz.cn/Wu2UP)"/>
          <p:cNvSpPr txBox="1">
            <a:spLocks noChangeArrowheads="1"/>
          </p:cNvSpPr>
          <p:nvPr/>
        </p:nvSpPr>
        <p:spPr bwMode="auto">
          <a:xfrm>
            <a:off x="5911850" y="4335463"/>
            <a:ext cx="1376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穿戴裝置</a:t>
            </a:r>
            <a:endParaRPr kumimoji="0" lang="en-US" altLang="zh-CN"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4" name="稻壳儿小白白(http://dwz.cn/Wu2UP)"/>
          <p:cNvSpPr txBox="1">
            <a:spLocks noChangeArrowheads="1"/>
          </p:cNvSpPr>
          <p:nvPr/>
        </p:nvSpPr>
        <p:spPr bwMode="auto">
          <a:xfrm>
            <a:off x="5911851" y="4621213"/>
            <a:ext cx="15367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小米手環</a:t>
            </a:r>
            <a:endPar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5" name="稻壳儿小白白(http://dwz.cn/Wu2UP)"/>
          <p:cNvSpPr txBox="1">
            <a:spLocks noChangeArrowheads="1"/>
          </p:cNvSpPr>
          <p:nvPr/>
        </p:nvSpPr>
        <p:spPr bwMode="auto">
          <a:xfrm>
            <a:off x="9791702" y="4581529"/>
            <a:ext cx="15398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加值使用者資訊</a:t>
            </a:r>
            <a:endParaRPr kumimoji="0" lang="zh-CN" altLang="en-US" sz="1600" b="1"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6" name="稻壳儿小白白(http://dwz.cn/Wu2UP)"/>
          <p:cNvSpPr txBox="1">
            <a:spLocks noChangeArrowheads="1"/>
          </p:cNvSpPr>
          <p:nvPr/>
        </p:nvSpPr>
        <p:spPr bwMode="auto">
          <a:xfrm>
            <a:off x="9793291" y="4865688"/>
            <a:ext cx="15382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TW" altLang="en-US"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分析</a:t>
            </a:r>
            <a:r>
              <a:rPr kumimoji="0" lang="en-US" altLang="zh-TW"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User</a:t>
            </a:r>
            <a:r>
              <a:rPr kumimoji="0" lang="zh-TW" altLang="en-US"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a:t>
            </a:r>
            <a:r>
              <a:rPr kumimoji="0" lang="en-US" altLang="zh-TW"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Data</a:t>
            </a:r>
            <a:endParaRPr kumimoji="0" lang="en-US" altLang="zh-CN" sz="1200" b="0" i="0" u="none" strike="noStrike" kern="0" cap="none" spc="0" normalizeH="0" baseline="0" noProof="0" dirty="0">
              <a:ln>
                <a:noFill/>
              </a:ln>
              <a:solidFill>
                <a:srgbClr val="445469"/>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稻壳儿小白白(http://dwz.cn/Wu2UP)"/>
          <p:cNvSpPr>
            <a:spLocks noEditPoints="1"/>
          </p:cNvSpPr>
          <p:nvPr/>
        </p:nvSpPr>
        <p:spPr bwMode="auto">
          <a:xfrm>
            <a:off x="2035883" y="1217506"/>
            <a:ext cx="498475" cy="374650"/>
          </a:xfrm>
          <a:custGeom>
            <a:avLst/>
            <a:gdLst>
              <a:gd name="T0" fmla="*/ 1572641301 w 158"/>
              <a:gd name="T1" fmla="*/ 1179517836 h 119"/>
              <a:gd name="T2" fmla="*/ 0 w 158"/>
              <a:gd name="T3" fmla="*/ 1179517836 h 119"/>
              <a:gd name="T4" fmla="*/ 0 w 158"/>
              <a:gd name="T5" fmla="*/ 0 h 119"/>
              <a:gd name="T6" fmla="*/ 89580374 w 158"/>
              <a:gd name="T7" fmla="*/ 0 h 119"/>
              <a:gd name="T8" fmla="*/ 89580374 w 158"/>
              <a:gd name="T9" fmla="*/ 1070485241 h 119"/>
              <a:gd name="T10" fmla="*/ 1572641301 w 158"/>
              <a:gd name="T11" fmla="*/ 1070485241 h 119"/>
              <a:gd name="T12" fmla="*/ 1572641301 w 158"/>
              <a:gd name="T13" fmla="*/ 1179517836 h 119"/>
              <a:gd name="T14" fmla="*/ 497670499 w 158"/>
              <a:gd name="T15" fmla="*/ 981280761 h 119"/>
              <a:gd name="T16" fmla="*/ 288648574 w 158"/>
              <a:gd name="T17" fmla="*/ 981280761 h 119"/>
              <a:gd name="T18" fmla="*/ 288648574 w 158"/>
              <a:gd name="T19" fmla="*/ 594714373 h 119"/>
              <a:gd name="T20" fmla="*/ 497670499 w 158"/>
              <a:gd name="T21" fmla="*/ 594714373 h 119"/>
              <a:gd name="T22" fmla="*/ 497670499 w 158"/>
              <a:gd name="T23" fmla="*/ 981280761 h 119"/>
              <a:gd name="T24" fmla="*/ 776368503 w 158"/>
              <a:gd name="T25" fmla="*/ 981280761 h 119"/>
              <a:gd name="T26" fmla="*/ 587250874 w 158"/>
              <a:gd name="T27" fmla="*/ 981280761 h 119"/>
              <a:gd name="T28" fmla="*/ 587250874 w 158"/>
              <a:gd name="T29" fmla="*/ 188326166 h 119"/>
              <a:gd name="T30" fmla="*/ 776368503 w 158"/>
              <a:gd name="T31" fmla="*/ 188326166 h 119"/>
              <a:gd name="T32" fmla="*/ 776368503 w 158"/>
              <a:gd name="T33" fmla="*/ 981280761 h 119"/>
              <a:gd name="T34" fmla="*/ 1084924528 w 158"/>
              <a:gd name="T35" fmla="*/ 981280761 h 119"/>
              <a:gd name="T36" fmla="*/ 885856328 w 158"/>
              <a:gd name="T37" fmla="*/ 981280761 h 119"/>
              <a:gd name="T38" fmla="*/ 885856328 w 158"/>
              <a:gd name="T39" fmla="*/ 386563240 h 119"/>
              <a:gd name="T40" fmla="*/ 1084924528 w 158"/>
              <a:gd name="T41" fmla="*/ 386563240 h 119"/>
              <a:gd name="T42" fmla="*/ 1084924528 w 158"/>
              <a:gd name="T43" fmla="*/ 981280761 h 119"/>
              <a:gd name="T44" fmla="*/ 1383526827 w 158"/>
              <a:gd name="T45" fmla="*/ 981280761 h 119"/>
              <a:gd name="T46" fmla="*/ 1184458628 w 158"/>
              <a:gd name="T47" fmla="*/ 981280761 h 119"/>
              <a:gd name="T48" fmla="*/ 1184458628 w 158"/>
              <a:gd name="T49" fmla="*/ 109032595 h 119"/>
              <a:gd name="T50" fmla="*/ 1383526827 w 158"/>
              <a:gd name="T51" fmla="*/ 109032595 h 119"/>
              <a:gd name="T52" fmla="*/ 1383526827 w 158"/>
              <a:gd name="T53" fmla="*/ 981280761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pitchFamily="34" charset="-122"/>
              <a:cs typeface="+mn-cs"/>
            </a:endParaRPr>
          </a:p>
        </p:txBody>
      </p:sp>
      <p:pic>
        <p:nvPicPr>
          <p:cNvPr id="32" name="圖片 31"/>
          <p:cNvPicPr>
            <a:picLocks noChangeAspect="1"/>
          </p:cNvPicPr>
          <p:nvPr/>
        </p:nvPicPr>
        <p:blipFill>
          <a:blip r:embed="rId12" cstate="print">
            <a:duotone>
              <a:schemeClr val="accent5">
                <a:shade val="45000"/>
                <a:satMod val="135000"/>
              </a:schemeClr>
              <a:prstClr val="white"/>
            </a:duotone>
            <a:extLst>
              <a:ext uri="{BEBA8EAE-BF5A-486C-A8C5-ECC9F3942E4B}">
                <a14:imgProps xmlns:a14="http://schemas.microsoft.com/office/drawing/2010/main">
                  <a14:imgLayer r:embed="rId13">
                    <a14:imgEffect>
                      <a14:backgroundRemoval t="10000" b="90000" l="10000" r="90000">
                        <a14:foregroundMark x1="39556" y1="21778" x2="39556" y2="21778"/>
                        <a14:foregroundMark x1="42667" y1="34222" x2="42667" y2="34222"/>
                        <a14:foregroundMark x1="56889" y1="39111" x2="56889" y2="39111"/>
                        <a14:foregroundMark x1="78667" y1="31111" x2="78667" y2="31111"/>
                        <a14:foregroundMark x1="84000" y1="50222" x2="84000" y2="50222"/>
                        <a14:foregroundMark x1="66667" y1="63556" x2="66667" y2="63556"/>
                        <a14:foregroundMark x1="13778" y1="66222" x2="13778" y2="66222"/>
                        <a14:foregroundMark x1="23556" y1="44444" x2="23556" y2="44444"/>
                        <a14:foregroundMark x1="43556" y1="54222" x2="43556" y2="54222"/>
                        <a14:backgroundMark x1="42667" y1="62667" x2="42667" y2="62667"/>
                      </a14:backgroundRemoval>
                    </a14:imgEffect>
                  </a14:imgLayer>
                </a14:imgProps>
              </a:ext>
              <a:ext uri="{28A0092B-C50C-407E-A947-70E740481C1C}">
                <a14:useLocalDpi xmlns:a14="http://schemas.microsoft.com/office/drawing/2010/main" val="0"/>
              </a:ext>
            </a:extLst>
          </a:blip>
          <a:stretch>
            <a:fillRect/>
          </a:stretch>
        </p:blipFill>
        <p:spPr>
          <a:xfrm>
            <a:off x="8555798" y="4335463"/>
            <a:ext cx="902358" cy="902358"/>
          </a:xfrm>
          <a:prstGeom prst="rect">
            <a:avLst/>
          </a:prstGeom>
        </p:spPr>
      </p:pic>
      <p:pic>
        <p:nvPicPr>
          <p:cNvPr id="50" name="圖片 49"/>
          <p:cNvPicPr>
            <a:picLocks noChangeAspect="1"/>
          </p:cNvPicPr>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4785719" y="4224341"/>
            <a:ext cx="572095" cy="572095"/>
          </a:xfrm>
          <a:prstGeom prst="rect">
            <a:avLst/>
          </a:prstGeom>
        </p:spPr>
      </p:pic>
      <p:pic>
        <p:nvPicPr>
          <p:cNvPr id="51" name="圖片 50"/>
          <p:cNvPicPr>
            <a:picLocks noChangeAspect="1"/>
          </p:cNvPicPr>
          <p:nvPr/>
        </p:nvPicPr>
        <p:blipFill>
          <a:blip r:embed="rId15" cstate="print">
            <a:extLst>
              <a:ext uri="{BEBA8EAE-BF5A-486C-A8C5-ECC9F3942E4B}">
                <a14:imgProps xmlns:a14="http://schemas.microsoft.com/office/drawing/2010/main">
                  <a14:imgLayer r:embed="rId16">
                    <a14:imgEffect>
                      <a14:backgroundRemoval t="8421" b="100000" l="6711" r="91946">
                        <a14:foregroundMark x1="16107" y1="29474" x2="16107" y2="29474"/>
                        <a14:foregroundMark x1="20805" y1="65789" x2="20805" y2="65789"/>
                        <a14:foregroundMark x1="36242" y1="14211" x2="36242" y2="14211"/>
                        <a14:foregroundMark x1="69128" y1="96842" x2="69128" y2="96842"/>
                        <a14:foregroundMark x1="20805" y1="43158" x2="20805" y2="43158"/>
                        <a14:foregroundMark x1="22148" y1="56316" x2="22148" y2="56316"/>
                        <a14:foregroundMark x1="52349" y1="67368" x2="52349" y2="67368"/>
                        <a14:foregroundMark x1="34228" y1="28947" x2="34228" y2="28947"/>
                        <a14:foregroundMark x1="38255" y1="30000" x2="38255" y2="30000"/>
                        <a14:foregroundMark x1="41611" y1="28947" x2="41611" y2="28947"/>
                        <a14:foregroundMark x1="45638" y1="28947" x2="45638" y2="28947"/>
                        <a14:foregroundMark x1="50336" y1="30526" x2="50336" y2="30526"/>
                        <a14:foregroundMark x1="52349" y1="30000" x2="52349" y2="30000"/>
                        <a14:foregroundMark x1="56376" y1="32105" x2="56376" y2="32105"/>
                        <a14:foregroundMark x1="60403" y1="40000" x2="60403" y2="40000"/>
                        <a14:foregroundMark x1="51007" y1="40000" x2="51007" y2="40000"/>
                        <a14:foregroundMark x1="41611" y1="38947" x2="41611" y2="38947"/>
                        <a14:foregroundMark x1="37584" y1="38947" x2="37584" y2="38947"/>
                        <a14:foregroundMark x1="33557" y1="40526" x2="33557" y2="40526"/>
                        <a14:foregroundMark x1="46980" y1="66316" x2="46980" y2="66316"/>
                        <a14:foregroundMark x1="46980" y1="38947" x2="46980" y2="38947"/>
                      </a14:backgroundRemoval>
                    </a14:imgEffect>
                  </a14:imgLayer>
                </a14:imgProps>
              </a:ext>
              <a:ext uri="{28A0092B-C50C-407E-A947-70E740481C1C}">
                <a14:useLocalDpi xmlns:a14="http://schemas.microsoft.com/office/drawing/2010/main" val="0"/>
              </a:ext>
            </a:extLst>
          </a:blip>
          <a:stretch>
            <a:fillRect/>
          </a:stretch>
        </p:blipFill>
        <p:spPr>
          <a:xfrm>
            <a:off x="3535963" y="3057151"/>
            <a:ext cx="467598" cy="596266"/>
          </a:xfrm>
          <a:prstGeom prst="rect">
            <a:avLst/>
          </a:prstGeom>
        </p:spPr>
      </p:pic>
      <p:pic>
        <p:nvPicPr>
          <p:cNvPr id="52" name="內容版面配置區 7"/>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5861232" y="1487402"/>
            <a:ext cx="475168" cy="475168"/>
          </a:xfrm>
          <a:prstGeom prst="rect">
            <a:avLst/>
          </a:prstGeom>
        </p:spPr>
      </p:pic>
    </p:spTree>
    <p:extLst>
      <p:ext uri="{BB962C8B-B14F-4D97-AF65-F5344CB8AC3E}">
        <p14:creationId xmlns:p14="http://schemas.microsoft.com/office/powerpoint/2010/main" val="222200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5"/>
          <p:cNvSpPr>
            <a:spLocks noEditPoints="1"/>
          </p:cNvSpPr>
          <p:nvPr/>
        </p:nvSpPr>
        <p:spPr bwMode="auto">
          <a:xfrm>
            <a:off x="6881158" y="1924229"/>
            <a:ext cx="4050454" cy="4064691"/>
          </a:xfrm>
          <a:custGeom>
            <a:avLst/>
            <a:gdLst>
              <a:gd name="T0" fmla="*/ 1404 w 1558"/>
              <a:gd name="T1" fmla="*/ 1563 h 1563"/>
              <a:gd name="T2" fmla="*/ 1293 w 1558"/>
              <a:gd name="T3" fmla="*/ 1519 h 1563"/>
              <a:gd name="T4" fmla="*/ 857 w 1558"/>
              <a:gd name="T5" fmla="*/ 1081 h 1563"/>
              <a:gd name="T6" fmla="*/ 843 w 1558"/>
              <a:gd name="T7" fmla="*/ 1090 h 1563"/>
              <a:gd name="T8" fmla="*/ 579 w 1558"/>
              <a:gd name="T9" fmla="*/ 1162 h 1563"/>
              <a:gd name="T10" fmla="*/ 167 w 1558"/>
              <a:gd name="T11" fmla="*/ 994 h 1563"/>
              <a:gd name="T12" fmla="*/ 0 w 1558"/>
              <a:gd name="T13" fmla="*/ 581 h 1563"/>
              <a:gd name="T14" fmla="*/ 167 w 1558"/>
              <a:gd name="T15" fmla="*/ 168 h 1563"/>
              <a:gd name="T16" fmla="*/ 579 w 1558"/>
              <a:gd name="T17" fmla="*/ 0 h 1563"/>
              <a:gd name="T18" fmla="*/ 991 w 1558"/>
              <a:gd name="T19" fmla="*/ 168 h 1563"/>
              <a:gd name="T20" fmla="*/ 1159 w 1558"/>
              <a:gd name="T21" fmla="*/ 581 h 1563"/>
              <a:gd name="T22" fmla="*/ 1087 w 1558"/>
              <a:gd name="T23" fmla="*/ 845 h 1563"/>
              <a:gd name="T24" fmla="*/ 1078 w 1558"/>
              <a:gd name="T25" fmla="*/ 859 h 1563"/>
              <a:gd name="T26" fmla="*/ 1514 w 1558"/>
              <a:gd name="T27" fmla="*/ 1296 h 1563"/>
              <a:gd name="T28" fmla="*/ 1558 w 1558"/>
              <a:gd name="T29" fmla="*/ 1407 h 1563"/>
              <a:gd name="T30" fmla="*/ 1404 w 1558"/>
              <a:gd name="T31" fmla="*/ 1563 h 1563"/>
              <a:gd name="T32" fmla="*/ 913 w 1558"/>
              <a:gd name="T33" fmla="*/ 1069 h 1563"/>
              <a:gd name="T34" fmla="*/ 1327 w 1558"/>
              <a:gd name="T35" fmla="*/ 1484 h 1563"/>
              <a:gd name="T36" fmla="*/ 1404 w 1558"/>
              <a:gd name="T37" fmla="*/ 1515 h 1563"/>
              <a:gd name="T38" fmla="*/ 1511 w 1558"/>
              <a:gd name="T39" fmla="*/ 1407 h 1563"/>
              <a:gd name="T40" fmla="*/ 1480 w 1558"/>
              <a:gd name="T41" fmla="*/ 1331 h 1563"/>
              <a:gd name="T42" fmla="*/ 1066 w 1558"/>
              <a:gd name="T43" fmla="*/ 916 h 1563"/>
              <a:gd name="T44" fmla="*/ 913 w 1558"/>
              <a:gd name="T45" fmla="*/ 1069 h 1563"/>
              <a:gd name="T46" fmla="*/ 579 w 1558"/>
              <a:gd name="T47" fmla="*/ 60 h 1563"/>
              <a:gd name="T48" fmla="*/ 60 w 1558"/>
              <a:gd name="T49" fmla="*/ 581 h 1563"/>
              <a:gd name="T50" fmla="*/ 579 w 1558"/>
              <a:gd name="T51" fmla="*/ 1102 h 1563"/>
              <a:gd name="T52" fmla="*/ 1099 w 1558"/>
              <a:gd name="T53" fmla="*/ 581 h 1563"/>
              <a:gd name="T54" fmla="*/ 579 w 1558"/>
              <a:gd name="T55" fmla="*/ 6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8" h="1563">
                <a:moveTo>
                  <a:pt x="1404" y="1563"/>
                </a:moveTo>
                <a:cubicBezTo>
                  <a:pt x="1360" y="1563"/>
                  <a:pt x="1315" y="1541"/>
                  <a:pt x="1293" y="1519"/>
                </a:cubicBezTo>
                <a:cubicBezTo>
                  <a:pt x="857" y="1081"/>
                  <a:pt x="857" y="1081"/>
                  <a:pt x="857" y="1081"/>
                </a:cubicBezTo>
                <a:cubicBezTo>
                  <a:pt x="843" y="1090"/>
                  <a:pt x="843" y="1090"/>
                  <a:pt x="843" y="1090"/>
                </a:cubicBezTo>
                <a:cubicBezTo>
                  <a:pt x="774" y="1137"/>
                  <a:pt x="680" y="1162"/>
                  <a:pt x="579" y="1162"/>
                </a:cubicBezTo>
                <a:cubicBezTo>
                  <a:pt x="422" y="1162"/>
                  <a:pt x="275" y="1102"/>
                  <a:pt x="167" y="994"/>
                </a:cubicBezTo>
                <a:cubicBezTo>
                  <a:pt x="60" y="886"/>
                  <a:pt x="0" y="739"/>
                  <a:pt x="0" y="581"/>
                </a:cubicBezTo>
                <a:cubicBezTo>
                  <a:pt x="0" y="423"/>
                  <a:pt x="60" y="276"/>
                  <a:pt x="167" y="168"/>
                </a:cubicBezTo>
                <a:cubicBezTo>
                  <a:pt x="275" y="59"/>
                  <a:pt x="422" y="0"/>
                  <a:pt x="579" y="0"/>
                </a:cubicBezTo>
                <a:cubicBezTo>
                  <a:pt x="737" y="0"/>
                  <a:pt x="883" y="59"/>
                  <a:pt x="991" y="168"/>
                </a:cubicBezTo>
                <a:cubicBezTo>
                  <a:pt x="1099" y="276"/>
                  <a:pt x="1159" y="423"/>
                  <a:pt x="1159" y="581"/>
                </a:cubicBezTo>
                <a:cubicBezTo>
                  <a:pt x="1159" y="682"/>
                  <a:pt x="1133" y="776"/>
                  <a:pt x="1087" y="845"/>
                </a:cubicBezTo>
                <a:cubicBezTo>
                  <a:pt x="1078" y="859"/>
                  <a:pt x="1078" y="859"/>
                  <a:pt x="1078" y="859"/>
                </a:cubicBezTo>
                <a:cubicBezTo>
                  <a:pt x="1514" y="1296"/>
                  <a:pt x="1514" y="1296"/>
                  <a:pt x="1514" y="1296"/>
                </a:cubicBezTo>
                <a:cubicBezTo>
                  <a:pt x="1536" y="1318"/>
                  <a:pt x="1558" y="1364"/>
                  <a:pt x="1558" y="1407"/>
                </a:cubicBezTo>
                <a:cubicBezTo>
                  <a:pt x="1558" y="1496"/>
                  <a:pt x="1492" y="1563"/>
                  <a:pt x="1404" y="1563"/>
                </a:cubicBezTo>
                <a:close/>
                <a:moveTo>
                  <a:pt x="913" y="1069"/>
                </a:moveTo>
                <a:cubicBezTo>
                  <a:pt x="1327" y="1484"/>
                  <a:pt x="1327" y="1484"/>
                  <a:pt x="1327" y="1484"/>
                </a:cubicBezTo>
                <a:cubicBezTo>
                  <a:pt x="1342" y="1500"/>
                  <a:pt x="1372" y="1515"/>
                  <a:pt x="1404" y="1515"/>
                </a:cubicBezTo>
                <a:cubicBezTo>
                  <a:pt x="1465" y="1515"/>
                  <a:pt x="1511" y="1469"/>
                  <a:pt x="1511" y="1407"/>
                </a:cubicBezTo>
                <a:cubicBezTo>
                  <a:pt x="1511" y="1376"/>
                  <a:pt x="1496" y="1346"/>
                  <a:pt x="1480" y="1331"/>
                </a:cubicBezTo>
                <a:cubicBezTo>
                  <a:pt x="1066" y="916"/>
                  <a:pt x="1066" y="916"/>
                  <a:pt x="1066" y="916"/>
                </a:cubicBezTo>
                <a:lnTo>
                  <a:pt x="913" y="1069"/>
                </a:lnTo>
                <a:close/>
                <a:moveTo>
                  <a:pt x="579" y="60"/>
                </a:moveTo>
                <a:cubicBezTo>
                  <a:pt x="293" y="60"/>
                  <a:pt x="60" y="294"/>
                  <a:pt x="60" y="581"/>
                </a:cubicBezTo>
                <a:cubicBezTo>
                  <a:pt x="60" y="868"/>
                  <a:pt x="293" y="1102"/>
                  <a:pt x="579" y="1102"/>
                </a:cubicBezTo>
                <a:cubicBezTo>
                  <a:pt x="866" y="1102"/>
                  <a:pt x="1099" y="868"/>
                  <a:pt x="1099" y="581"/>
                </a:cubicBezTo>
                <a:cubicBezTo>
                  <a:pt x="1099" y="294"/>
                  <a:pt x="866" y="60"/>
                  <a:pt x="579" y="60"/>
                </a:cubicBezTo>
                <a:close/>
              </a:path>
            </a:pathLst>
          </a:custGeom>
          <a:solidFill>
            <a:schemeClr val="accent2"/>
          </a:solidFill>
          <a:ln>
            <a:noFill/>
          </a:ln>
        </p:spPr>
        <p:txBody>
          <a:bodyPr vert="horz" wrap="square" lIns="91422" tIns="45711" rIns="91422" bIns="45711" numCol="1" anchor="t" anchorCtr="0" compatLnSpc="1">
            <a:prstTxWarp prst="textNoShape">
              <a:avLst/>
            </a:prstTxWarp>
          </a:bodyPr>
          <a:lstStyle/>
          <a:p>
            <a:pPr defTabSz="914217"/>
            <a:endParaRPr lang="id-ID" dirty="0">
              <a:solidFill>
                <a:srgbClr val="7E7E7E"/>
              </a:solidFill>
              <a:latin typeface="Calibri Light"/>
            </a:endParaRPr>
          </a:p>
        </p:txBody>
      </p:sp>
      <p:sp>
        <p:nvSpPr>
          <p:cNvPr id="22" name="TextBox 21"/>
          <p:cNvSpPr txBox="1"/>
          <p:nvPr/>
        </p:nvSpPr>
        <p:spPr>
          <a:xfrm rot="16200000">
            <a:off x="7748548" y="2850508"/>
            <a:ext cx="855326" cy="461647"/>
          </a:xfrm>
          <a:prstGeom prst="rect">
            <a:avLst/>
          </a:prstGeom>
          <a:noFill/>
        </p:spPr>
        <p:txBody>
          <a:bodyPr wrap="none" lIns="91422" tIns="45711" rIns="91422" bIns="45711" rtlCol="0">
            <a:spAutoFit/>
          </a:bodyPr>
          <a:lstStyle/>
          <a:p>
            <a:pPr defTabSz="914217"/>
            <a:r>
              <a:rPr lang="id-ID" sz="2400" b="1" dirty="0">
                <a:solidFill>
                  <a:srgbClr val="81B94F">
                    <a:lumMod val="60000"/>
                    <a:lumOff val="40000"/>
                  </a:srgbClr>
                </a:solidFill>
                <a:latin typeface="Lato Regular"/>
                <a:cs typeface="Lato Regular"/>
              </a:rPr>
              <a:t>tools</a:t>
            </a:r>
          </a:p>
        </p:txBody>
      </p:sp>
      <p:sp>
        <p:nvSpPr>
          <p:cNvPr id="23" name="TextBox 22"/>
          <p:cNvSpPr txBox="1"/>
          <p:nvPr/>
        </p:nvSpPr>
        <p:spPr>
          <a:xfrm>
            <a:off x="7855782" y="2126998"/>
            <a:ext cx="1053457" cy="276981"/>
          </a:xfrm>
          <a:prstGeom prst="rect">
            <a:avLst/>
          </a:prstGeom>
          <a:noFill/>
        </p:spPr>
        <p:txBody>
          <a:bodyPr wrap="none" lIns="91422" tIns="45711" rIns="91422" bIns="45711" rtlCol="0">
            <a:spAutoFit/>
          </a:bodyPr>
          <a:lstStyle/>
          <a:p>
            <a:pPr defTabSz="914217"/>
            <a:r>
              <a:rPr lang="id-ID" sz="1200" b="1" dirty="0">
                <a:solidFill>
                  <a:srgbClr val="6B6B6B"/>
                </a:solidFill>
                <a:latin typeface="Lato Regular"/>
                <a:cs typeface="Lato Regular"/>
              </a:rPr>
              <a:t>optimization</a:t>
            </a:r>
          </a:p>
        </p:txBody>
      </p:sp>
      <p:sp>
        <p:nvSpPr>
          <p:cNvPr id="24" name="TextBox 23"/>
          <p:cNvSpPr txBox="1"/>
          <p:nvPr/>
        </p:nvSpPr>
        <p:spPr>
          <a:xfrm rot="16200000">
            <a:off x="7177916" y="3911757"/>
            <a:ext cx="829358" cy="338536"/>
          </a:xfrm>
          <a:prstGeom prst="rect">
            <a:avLst/>
          </a:prstGeom>
          <a:noFill/>
        </p:spPr>
        <p:txBody>
          <a:bodyPr wrap="none" lIns="91422" tIns="45711" rIns="91422" bIns="45711" rtlCol="0">
            <a:spAutoFit/>
          </a:bodyPr>
          <a:lstStyle/>
          <a:p>
            <a:pPr defTabSz="914217"/>
            <a:r>
              <a:rPr lang="id-ID" sz="1600" b="1" dirty="0">
                <a:solidFill>
                  <a:srgbClr val="81B94F"/>
                </a:solidFill>
                <a:latin typeface="Lato Regular"/>
                <a:cs typeface="Lato Regular"/>
              </a:rPr>
              <a:t>project</a:t>
            </a:r>
          </a:p>
        </p:txBody>
      </p:sp>
      <p:sp>
        <p:nvSpPr>
          <p:cNvPr id="25" name="TextBox 24"/>
          <p:cNvSpPr txBox="1"/>
          <p:nvPr/>
        </p:nvSpPr>
        <p:spPr>
          <a:xfrm>
            <a:off x="8217787" y="2679606"/>
            <a:ext cx="1191315" cy="430869"/>
          </a:xfrm>
          <a:prstGeom prst="rect">
            <a:avLst/>
          </a:prstGeom>
          <a:noFill/>
        </p:spPr>
        <p:txBody>
          <a:bodyPr wrap="none" lIns="91422" tIns="45711" rIns="91422" bIns="45711" rtlCol="0">
            <a:spAutoFit/>
          </a:bodyPr>
          <a:lstStyle/>
          <a:p>
            <a:pPr defTabSz="914217"/>
            <a:r>
              <a:rPr lang="id-ID" sz="2200" b="1" dirty="0">
                <a:solidFill>
                  <a:srgbClr val="81B94F"/>
                </a:solidFill>
                <a:latin typeface="Lato Regular"/>
                <a:cs typeface="Lato Regular"/>
              </a:rPr>
              <a:t>Analysis</a:t>
            </a:r>
          </a:p>
        </p:txBody>
      </p:sp>
      <p:sp>
        <p:nvSpPr>
          <p:cNvPr id="26" name="TextBox 25"/>
          <p:cNvSpPr txBox="1"/>
          <p:nvPr/>
        </p:nvSpPr>
        <p:spPr>
          <a:xfrm rot="16200000">
            <a:off x="7862975" y="3322898"/>
            <a:ext cx="1064550" cy="369314"/>
          </a:xfrm>
          <a:prstGeom prst="rect">
            <a:avLst/>
          </a:prstGeom>
          <a:noFill/>
        </p:spPr>
        <p:txBody>
          <a:bodyPr wrap="none" lIns="91422" tIns="45711" rIns="91422" bIns="45711" rtlCol="0">
            <a:spAutoFit/>
          </a:bodyPr>
          <a:lstStyle/>
          <a:p>
            <a:pPr defTabSz="914217"/>
            <a:r>
              <a:rPr lang="id-ID" b="1" dirty="0">
                <a:solidFill>
                  <a:srgbClr val="6B6B6B"/>
                </a:solidFill>
                <a:latin typeface="Lato Regular"/>
                <a:cs typeface="Lato Regular"/>
              </a:rPr>
              <a:t>research</a:t>
            </a:r>
          </a:p>
        </p:txBody>
      </p:sp>
      <p:sp>
        <p:nvSpPr>
          <p:cNvPr id="27" name="TextBox 26"/>
          <p:cNvSpPr txBox="1"/>
          <p:nvPr/>
        </p:nvSpPr>
        <p:spPr>
          <a:xfrm>
            <a:off x="7278193" y="3213871"/>
            <a:ext cx="755299" cy="338536"/>
          </a:xfrm>
          <a:prstGeom prst="rect">
            <a:avLst/>
          </a:prstGeom>
          <a:noFill/>
        </p:spPr>
        <p:txBody>
          <a:bodyPr wrap="none" lIns="91422" tIns="45711" rIns="91422" bIns="45711" rtlCol="0">
            <a:spAutoFit/>
          </a:bodyPr>
          <a:lstStyle/>
          <a:p>
            <a:pPr defTabSz="914217"/>
            <a:r>
              <a:rPr lang="id-ID" sz="1600" b="1" dirty="0">
                <a:solidFill>
                  <a:srgbClr val="81B94F">
                    <a:lumMod val="60000"/>
                    <a:lumOff val="40000"/>
                  </a:srgbClr>
                </a:solidFill>
                <a:latin typeface="Lato Regular"/>
                <a:cs typeface="Lato Regular"/>
              </a:rPr>
              <a:t>health</a:t>
            </a:r>
          </a:p>
        </p:txBody>
      </p:sp>
      <p:sp>
        <p:nvSpPr>
          <p:cNvPr id="28" name="TextBox 27"/>
          <p:cNvSpPr txBox="1"/>
          <p:nvPr/>
        </p:nvSpPr>
        <p:spPr>
          <a:xfrm rot="16200000">
            <a:off x="8861692" y="3070148"/>
            <a:ext cx="1198240" cy="600146"/>
          </a:xfrm>
          <a:prstGeom prst="rect">
            <a:avLst/>
          </a:prstGeom>
          <a:noFill/>
        </p:spPr>
        <p:txBody>
          <a:bodyPr wrap="none" lIns="91422" tIns="45711" rIns="91422" bIns="45711" rtlCol="0">
            <a:spAutoFit/>
          </a:bodyPr>
          <a:lstStyle/>
          <a:p>
            <a:pPr defTabSz="914217"/>
            <a:r>
              <a:rPr lang="id-ID" sz="3300" b="1" dirty="0">
                <a:solidFill>
                  <a:srgbClr val="6B6B6B"/>
                </a:solidFill>
                <a:latin typeface="Lato Regular"/>
                <a:cs typeface="Lato Regular"/>
              </a:rPr>
              <a:t>evola</a:t>
            </a:r>
          </a:p>
        </p:txBody>
      </p:sp>
      <p:sp>
        <p:nvSpPr>
          <p:cNvPr id="29" name="TextBox 28"/>
          <p:cNvSpPr txBox="1"/>
          <p:nvPr/>
        </p:nvSpPr>
        <p:spPr>
          <a:xfrm rot="16200000">
            <a:off x="7025818" y="3622208"/>
            <a:ext cx="766520" cy="369314"/>
          </a:xfrm>
          <a:prstGeom prst="rect">
            <a:avLst/>
          </a:prstGeom>
          <a:noFill/>
        </p:spPr>
        <p:txBody>
          <a:bodyPr wrap="none" lIns="91422" tIns="45711" rIns="91422" bIns="45711" rtlCol="0">
            <a:spAutoFit/>
          </a:bodyPr>
          <a:lstStyle/>
          <a:p>
            <a:pPr defTabSz="914217"/>
            <a:r>
              <a:rPr lang="id-ID" b="1" dirty="0">
                <a:solidFill>
                  <a:srgbClr val="E5583A"/>
                </a:solidFill>
                <a:latin typeface="Lato Regular"/>
                <a:cs typeface="Lato Regular"/>
              </a:rPr>
              <a:t>traffic</a:t>
            </a:r>
          </a:p>
        </p:txBody>
      </p:sp>
      <p:sp>
        <p:nvSpPr>
          <p:cNvPr id="30" name="TextBox 29"/>
          <p:cNvSpPr txBox="1"/>
          <p:nvPr/>
        </p:nvSpPr>
        <p:spPr>
          <a:xfrm>
            <a:off x="8523475" y="3553996"/>
            <a:ext cx="771329" cy="461647"/>
          </a:xfrm>
          <a:prstGeom prst="rect">
            <a:avLst/>
          </a:prstGeom>
          <a:noFill/>
        </p:spPr>
        <p:txBody>
          <a:bodyPr wrap="none" lIns="91422" tIns="45711" rIns="91422" bIns="45711" rtlCol="0">
            <a:spAutoFit/>
          </a:bodyPr>
          <a:lstStyle/>
          <a:p>
            <a:pPr defTabSz="914217"/>
            <a:r>
              <a:rPr lang="id-ID" sz="2400" b="1" dirty="0">
                <a:solidFill>
                  <a:srgbClr val="6B6B6B"/>
                </a:solidFill>
                <a:latin typeface="Lato Regular"/>
                <a:cs typeface="Lato Regular"/>
              </a:rPr>
              <a:t>SEO</a:t>
            </a:r>
          </a:p>
        </p:txBody>
      </p:sp>
      <p:sp>
        <p:nvSpPr>
          <p:cNvPr id="31" name="TextBox 30"/>
          <p:cNvSpPr txBox="1"/>
          <p:nvPr/>
        </p:nvSpPr>
        <p:spPr>
          <a:xfrm>
            <a:off x="8512335" y="3390739"/>
            <a:ext cx="830640" cy="276981"/>
          </a:xfrm>
          <a:prstGeom prst="rect">
            <a:avLst/>
          </a:prstGeom>
          <a:noFill/>
        </p:spPr>
        <p:txBody>
          <a:bodyPr wrap="none" lIns="91422" tIns="45711" rIns="91422" bIns="45711" rtlCol="0">
            <a:spAutoFit/>
          </a:bodyPr>
          <a:lstStyle/>
          <a:p>
            <a:pPr defTabSz="914217"/>
            <a:r>
              <a:rPr lang="id-ID" sz="1200" b="1" dirty="0">
                <a:solidFill>
                  <a:srgbClr val="81B94F"/>
                </a:solidFill>
                <a:latin typeface="Lato Regular"/>
                <a:cs typeface="Lato Regular"/>
              </a:rPr>
              <a:t>wordpres</a:t>
            </a:r>
          </a:p>
        </p:txBody>
      </p:sp>
      <p:sp>
        <p:nvSpPr>
          <p:cNvPr id="32" name="TextBox 31"/>
          <p:cNvSpPr txBox="1"/>
          <p:nvPr/>
        </p:nvSpPr>
        <p:spPr>
          <a:xfrm>
            <a:off x="7847740" y="2248019"/>
            <a:ext cx="1460941" cy="430869"/>
          </a:xfrm>
          <a:prstGeom prst="rect">
            <a:avLst/>
          </a:prstGeom>
          <a:noFill/>
        </p:spPr>
        <p:txBody>
          <a:bodyPr wrap="none" lIns="91422" tIns="45711" rIns="91422" bIns="45711" rtlCol="0">
            <a:spAutoFit/>
          </a:bodyPr>
          <a:lstStyle/>
          <a:p>
            <a:pPr defTabSz="914217"/>
            <a:r>
              <a:rPr lang="id-ID" sz="2200" b="1" dirty="0">
                <a:solidFill>
                  <a:srgbClr val="46A4DB"/>
                </a:solidFill>
                <a:latin typeface="Lato Regular"/>
                <a:cs typeface="Lato Regular"/>
              </a:rPr>
              <a:t>marketing</a:t>
            </a:r>
          </a:p>
        </p:txBody>
      </p:sp>
      <p:sp>
        <p:nvSpPr>
          <p:cNvPr id="33" name="TextBox 32"/>
          <p:cNvSpPr txBox="1"/>
          <p:nvPr/>
        </p:nvSpPr>
        <p:spPr>
          <a:xfrm>
            <a:off x="7146325" y="2592360"/>
            <a:ext cx="1070770" cy="307758"/>
          </a:xfrm>
          <a:prstGeom prst="rect">
            <a:avLst/>
          </a:prstGeom>
          <a:noFill/>
        </p:spPr>
        <p:txBody>
          <a:bodyPr wrap="none" lIns="91422" tIns="45711" rIns="91422" bIns="45711" rtlCol="0">
            <a:spAutoFit/>
          </a:bodyPr>
          <a:lstStyle/>
          <a:p>
            <a:pPr defTabSz="914217"/>
            <a:r>
              <a:rPr lang="id-ID" sz="1400" b="1" dirty="0">
                <a:solidFill>
                  <a:srgbClr val="81B94F"/>
                </a:solidFill>
                <a:latin typeface="Lato Regular"/>
                <a:cs typeface="Lato Regular"/>
              </a:rPr>
              <a:t>advertising</a:t>
            </a:r>
          </a:p>
        </p:txBody>
      </p:sp>
      <p:sp>
        <p:nvSpPr>
          <p:cNvPr id="34" name="TextBox 33"/>
          <p:cNvSpPr txBox="1"/>
          <p:nvPr/>
        </p:nvSpPr>
        <p:spPr>
          <a:xfrm rot="16200000">
            <a:off x="7616119" y="3281926"/>
            <a:ext cx="774535" cy="276981"/>
          </a:xfrm>
          <a:prstGeom prst="rect">
            <a:avLst/>
          </a:prstGeom>
          <a:noFill/>
        </p:spPr>
        <p:txBody>
          <a:bodyPr wrap="none" lIns="91422" tIns="45711" rIns="91422" bIns="45711" rtlCol="0">
            <a:spAutoFit/>
          </a:bodyPr>
          <a:lstStyle/>
          <a:p>
            <a:pPr defTabSz="914217"/>
            <a:r>
              <a:rPr lang="id-ID" sz="1200" b="1" dirty="0">
                <a:solidFill>
                  <a:srgbClr val="E5583A"/>
                </a:solidFill>
                <a:latin typeface="Lato Regular"/>
                <a:cs typeface="Lato Regular"/>
              </a:rPr>
              <a:t>business</a:t>
            </a:r>
          </a:p>
        </p:txBody>
      </p:sp>
      <p:sp>
        <p:nvSpPr>
          <p:cNvPr id="35" name="TextBox 34"/>
          <p:cNvSpPr txBox="1"/>
          <p:nvPr/>
        </p:nvSpPr>
        <p:spPr>
          <a:xfrm>
            <a:off x="7556716" y="2845634"/>
            <a:ext cx="615838" cy="276981"/>
          </a:xfrm>
          <a:prstGeom prst="rect">
            <a:avLst/>
          </a:prstGeom>
          <a:noFill/>
        </p:spPr>
        <p:txBody>
          <a:bodyPr wrap="none" lIns="91422" tIns="45711" rIns="91422" bIns="45711" rtlCol="0">
            <a:spAutoFit/>
          </a:bodyPr>
          <a:lstStyle/>
          <a:p>
            <a:pPr defTabSz="914217"/>
            <a:r>
              <a:rPr lang="id-ID" sz="1200" b="1" dirty="0">
                <a:solidFill>
                  <a:srgbClr val="81B94F"/>
                </a:solidFill>
                <a:latin typeface="Lato Regular"/>
                <a:cs typeface="Lato Regular"/>
              </a:rPr>
              <a:t>france</a:t>
            </a:r>
          </a:p>
        </p:txBody>
      </p:sp>
      <p:sp>
        <p:nvSpPr>
          <p:cNvPr id="36" name="TextBox 35"/>
          <p:cNvSpPr txBox="1"/>
          <p:nvPr/>
        </p:nvSpPr>
        <p:spPr>
          <a:xfrm rot="16200000">
            <a:off x="6636834" y="3146529"/>
            <a:ext cx="1133544" cy="369314"/>
          </a:xfrm>
          <a:prstGeom prst="rect">
            <a:avLst/>
          </a:prstGeom>
          <a:noFill/>
        </p:spPr>
        <p:txBody>
          <a:bodyPr wrap="none" lIns="91422" tIns="45711" rIns="91422" bIns="45711" rtlCol="0">
            <a:spAutoFit/>
          </a:bodyPr>
          <a:lstStyle/>
          <a:p>
            <a:pPr defTabSz="914217"/>
            <a:r>
              <a:rPr lang="id-ID" b="1" dirty="0">
                <a:solidFill>
                  <a:srgbClr val="6B6B6B"/>
                </a:solidFill>
                <a:latin typeface="Lato Regular"/>
                <a:cs typeface="Lato Regular"/>
              </a:rPr>
              <a:t>freelance</a:t>
            </a:r>
          </a:p>
        </p:txBody>
      </p:sp>
      <p:sp>
        <p:nvSpPr>
          <p:cNvPr id="37" name="TextBox 36"/>
          <p:cNvSpPr txBox="1"/>
          <p:nvPr/>
        </p:nvSpPr>
        <p:spPr>
          <a:xfrm>
            <a:off x="7343703" y="3017544"/>
            <a:ext cx="663928" cy="276981"/>
          </a:xfrm>
          <a:prstGeom prst="rect">
            <a:avLst/>
          </a:prstGeom>
          <a:noFill/>
        </p:spPr>
        <p:txBody>
          <a:bodyPr wrap="none" lIns="91422" tIns="45711" rIns="91422" bIns="45711" rtlCol="0">
            <a:spAutoFit/>
          </a:bodyPr>
          <a:lstStyle/>
          <a:p>
            <a:pPr defTabSz="914217"/>
            <a:r>
              <a:rPr lang="id-ID" sz="1200" b="1" dirty="0">
                <a:solidFill>
                  <a:srgbClr val="F9B439"/>
                </a:solidFill>
                <a:latin typeface="Lato Regular"/>
                <a:cs typeface="Lato Regular"/>
              </a:rPr>
              <a:t>money</a:t>
            </a:r>
          </a:p>
        </p:txBody>
      </p:sp>
      <p:sp>
        <p:nvSpPr>
          <p:cNvPr id="38" name="TextBox 37"/>
          <p:cNvSpPr txBox="1"/>
          <p:nvPr/>
        </p:nvSpPr>
        <p:spPr>
          <a:xfrm>
            <a:off x="8758759" y="2543040"/>
            <a:ext cx="816213" cy="307758"/>
          </a:xfrm>
          <a:prstGeom prst="rect">
            <a:avLst/>
          </a:prstGeom>
          <a:noFill/>
        </p:spPr>
        <p:txBody>
          <a:bodyPr wrap="none" lIns="91422" tIns="45711" rIns="91422" bIns="45711" rtlCol="0">
            <a:spAutoFit/>
          </a:bodyPr>
          <a:lstStyle/>
          <a:p>
            <a:pPr defTabSz="914217"/>
            <a:r>
              <a:rPr lang="id-ID" sz="1400" b="1" dirty="0">
                <a:solidFill>
                  <a:srgbClr val="81B94F">
                    <a:lumMod val="60000"/>
                    <a:lumOff val="40000"/>
                  </a:srgbClr>
                </a:solidFill>
                <a:latin typeface="Lato Regular"/>
                <a:cs typeface="Lato Regular"/>
              </a:rPr>
              <a:t>hospital</a:t>
            </a:r>
          </a:p>
        </p:txBody>
      </p:sp>
      <p:sp>
        <p:nvSpPr>
          <p:cNvPr id="39" name="TextBox 38"/>
          <p:cNvSpPr txBox="1"/>
          <p:nvPr/>
        </p:nvSpPr>
        <p:spPr>
          <a:xfrm>
            <a:off x="7457539" y="3417645"/>
            <a:ext cx="583778" cy="338536"/>
          </a:xfrm>
          <a:prstGeom prst="rect">
            <a:avLst/>
          </a:prstGeom>
          <a:noFill/>
        </p:spPr>
        <p:txBody>
          <a:bodyPr wrap="none" lIns="91422" tIns="45711" rIns="91422" bIns="45711" rtlCol="0">
            <a:spAutoFit/>
          </a:bodyPr>
          <a:lstStyle/>
          <a:p>
            <a:pPr defTabSz="914217"/>
            <a:r>
              <a:rPr lang="id-ID" sz="1600" b="1" dirty="0">
                <a:solidFill>
                  <a:srgbClr val="6B6B6B"/>
                </a:solidFill>
                <a:latin typeface="Lato Regular"/>
                <a:cs typeface="Lato Regular"/>
              </a:rPr>
              <a:t>plan</a:t>
            </a:r>
          </a:p>
        </p:txBody>
      </p:sp>
      <p:sp>
        <p:nvSpPr>
          <p:cNvPr id="40" name="TextBox 39"/>
          <p:cNvSpPr txBox="1"/>
          <p:nvPr/>
        </p:nvSpPr>
        <p:spPr>
          <a:xfrm>
            <a:off x="8693588" y="3099335"/>
            <a:ext cx="686370" cy="276981"/>
          </a:xfrm>
          <a:prstGeom prst="rect">
            <a:avLst/>
          </a:prstGeom>
          <a:noFill/>
        </p:spPr>
        <p:txBody>
          <a:bodyPr wrap="none" lIns="91422" tIns="45711" rIns="91422" bIns="45711" rtlCol="0">
            <a:spAutoFit/>
          </a:bodyPr>
          <a:lstStyle/>
          <a:p>
            <a:pPr defTabSz="914217"/>
            <a:r>
              <a:rPr lang="id-ID" sz="1200" b="1" dirty="0">
                <a:solidFill>
                  <a:srgbClr val="81B94F"/>
                </a:solidFill>
                <a:latin typeface="Lato Regular"/>
                <a:cs typeface="Lato Regular"/>
              </a:rPr>
              <a:t>finance</a:t>
            </a:r>
          </a:p>
        </p:txBody>
      </p:sp>
      <p:sp>
        <p:nvSpPr>
          <p:cNvPr id="41" name="TextBox 40"/>
          <p:cNvSpPr txBox="1"/>
          <p:nvPr/>
        </p:nvSpPr>
        <p:spPr>
          <a:xfrm rot="16200000">
            <a:off x="8351372" y="3122443"/>
            <a:ext cx="554346" cy="276981"/>
          </a:xfrm>
          <a:prstGeom prst="rect">
            <a:avLst/>
          </a:prstGeom>
          <a:noFill/>
        </p:spPr>
        <p:txBody>
          <a:bodyPr wrap="none" lIns="91422" tIns="45711" rIns="91422" bIns="45711" rtlCol="0">
            <a:spAutoFit/>
          </a:bodyPr>
          <a:lstStyle/>
          <a:p>
            <a:pPr defTabSz="914217"/>
            <a:r>
              <a:rPr lang="id-ID" sz="1200" b="1" dirty="0">
                <a:solidFill>
                  <a:srgbClr val="F9B439"/>
                </a:solidFill>
                <a:latin typeface="Lato Regular"/>
                <a:cs typeface="Lato Regular"/>
              </a:rPr>
              <a:t>trend</a:t>
            </a:r>
          </a:p>
        </p:txBody>
      </p:sp>
      <p:sp>
        <p:nvSpPr>
          <p:cNvPr id="42" name="TextBox 41"/>
          <p:cNvSpPr txBox="1"/>
          <p:nvPr/>
        </p:nvSpPr>
        <p:spPr>
          <a:xfrm>
            <a:off x="7788942" y="4422507"/>
            <a:ext cx="1026207" cy="338536"/>
          </a:xfrm>
          <a:prstGeom prst="rect">
            <a:avLst/>
          </a:prstGeom>
          <a:noFill/>
        </p:spPr>
        <p:txBody>
          <a:bodyPr wrap="none" lIns="91422" tIns="45711" rIns="91422" bIns="45711" rtlCol="0">
            <a:spAutoFit/>
          </a:bodyPr>
          <a:lstStyle/>
          <a:p>
            <a:pPr defTabSz="914217"/>
            <a:r>
              <a:rPr lang="id-ID" sz="1600" b="1" dirty="0">
                <a:solidFill>
                  <a:srgbClr val="6B6B6B"/>
                </a:solidFill>
                <a:latin typeface="Lato Regular"/>
                <a:cs typeface="Lato Regular"/>
              </a:rPr>
              <a:t>audience</a:t>
            </a:r>
          </a:p>
        </p:txBody>
      </p:sp>
      <p:sp>
        <p:nvSpPr>
          <p:cNvPr id="43" name="TextBox 42"/>
          <p:cNvSpPr txBox="1"/>
          <p:nvPr/>
        </p:nvSpPr>
        <p:spPr>
          <a:xfrm>
            <a:off x="8649354" y="3870788"/>
            <a:ext cx="1013254" cy="276981"/>
          </a:xfrm>
          <a:prstGeom prst="rect">
            <a:avLst/>
          </a:prstGeom>
          <a:noFill/>
        </p:spPr>
        <p:txBody>
          <a:bodyPr wrap="none" lIns="91422" tIns="45711" rIns="91422" bIns="45711" rtlCol="0">
            <a:spAutoFit/>
          </a:bodyPr>
          <a:lstStyle/>
          <a:p>
            <a:pPr defTabSz="914217"/>
            <a:r>
              <a:rPr lang="id-ID" sz="1200" b="1" dirty="0">
                <a:solidFill>
                  <a:srgbClr val="81B94F"/>
                </a:solidFill>
                <a:latin typeface="Lato Regular"/>
                <a:cs typeface="Lato Regular"/>
              </a:rPr>
              <a:t>competitors</a:t>
            </a:r>
          </a:p>
        </p:txBody>
      </p:sp>
      <p:sp>
        <p:nvSpPr>
          <p:cNvPr id="44" name="TextBox 43"/>
          <p:cNvSpPr txBox="1"/>
          <p:nvPr/>
        </p:nvSpPr>
        <p:spPr>
          <a:xfrm rot="16200000">
            <a:off x="7743153" y="3710865"/>
            <a:ext cx="912393" cy="246203"/>
          </a:xfrm>
          <a:prstGeom prst="rect">
            <a:avLst/>
          </a:prstGeom>
          <a:noFill/>
        </p:spPr>
        <p:txBody>
          <a:bodyPr wrap="none" lIns="91422" tIns="45711" rIns="91422" bIns="45711" rtlCol="0">
            <a:spAutoFit/>
          </a:bodyPr>
          <a:lstStyle/>
          <a:p>
            <a:pPr defTabSz="914217"/>
            <a:r>
              <a:rPr lang="id-ID" sz="1000" b="1" dirty="0">
                <a:solidFill>
                  <a:srgbClr val="6B6B6B"/>
                </a:solidFill>
                <a:latin typeface="Lato Regular"/>
                <a:cs typeface="Lato Regular"/>
              </a:rPr>
              <a:t>presentation</a:t>
            </a:r>
          </a:p>
        </p:txBody>
      </p:sp>
      <p:sp>
        <p:nvSpPr>
          <p:cNvPr id="45" name="TextBox 44"/>
          <p:cNvSpPr txBox="1"/>
          <p:nvPr/>
        </p:nvSpPr>
        <p:spPr>
          <a:xfrm>
            <a:off x="7794015" y="3731517"/>
            <a:ext cx="344417" cy="276981"/>
          </a:xfrm>
          <a:prstGeom prst="rect">
            <a:avLst/>
          </a:prstGeom>
          <a:noFill/>
        </p:spPr>
        <p:txBody>
          <a:bodyPr wrap="none" lIns="91422" tIns="45711" rIns="91422" bIns="45711" rtlCol="0">
            <a:spAutoFit/>
          </a:bodyPr>
          <a:lstStyle/>
          <a:p>
            <a:pPr defTabSz="914217"/>
            <a:r>
              <a:rPr lang="id-ID" sz="1200" b="1" dirty="0">
                <a:solidFill>
                  <a:srgbClr val="6B6B6B"/>
                </a:solidFill>
                <a:latin typeface="Lato Regular"/>
                <a:cs typeface="Lato Regular"/>
              </a:rPr>
              <a:t>fyi</a:t>
            </a:r>
          </a:p>
        </p:txBody>
      </p:sp>
      <p:sp>
        <p:nvSpPr>
          <p:cNvPr id="46" name="TextBox 45"/>
          <p:cNvSpPr txBox="1"/>
          <p:nvPr/>
        </p:nvSpPr>
        <p:spPr>
          <a:xfrm>
            <a:off x="8285613" y="3903096"/>
            <a:ext cx="484392" cy="230814"/>
          </a:xfrm>
          <a:prstGeom prst="rect">
            <a:avLst/>
          </a:prstGeom>
          <a:noFill/>
        </p:spPr>
        <p:txBody>
          <a:bodyPr wrap="none" lIns="91422" tIns="45711" rIns="91422" bIns="45711" rtlCol="0">
            <a:spAutoFit/>
          </a:bodyPr>
          <a:lstStyle/>
          <a:p>
            <a:pPr defTabSz="914217"/>
            <a:r>
              <a:rPr lang="id-ID" sz="900" b="1" dirty="0">
                <a:solidFill>
                  <a:srgbClr val="81B94F"/>
                </a:solidFill>
                <a:latin typeface="Lato Regular"/>
                <a:cs typeface="Lato Regular"/>
              </a:rPr>
              <a:t>music</a:t>
            </a:r>
          </a:p>
        </p:txBody>
      </p:sp>
      <p:sp>
        <p:nvSpPr>
          <p:cNvPr id="47" name="TextBox 46"/>
          <p:cNvSpPr txBox="1"/>
          <p:nvPr/>
        </p:nvSpPr>
        <p:spPr>
          <a:xfrm>
            <a:off x="7463195" y="2337660"/>
            <a:ext cx="436302" cy="276981"/>
          </a:xfrm>
          <a:prstGeom prst="rect">
            <a:avLst/>
          </a:prstGeom>
          <a:noFill/>
        </p:spPr>
        <p:txBody>
          <a:bodyPr wrap="none" lIns="91422" tIns="45711" rIns="91422" bIns="45711" rtlCol="0">
            <a:spAutoFit/>
          </a:bodyPr>
          <a:lstStyle/>
          <a:p>
            <a:pPr defTabSz="914217"/>
            <a:r>
              <a:rPr lang="id-ID" sz="1200" b="1" dirty="0">
                <a:solidFill>
                  <a:srgbClr val="6B6B6B"/>
                </a:solidFill>
                <a:latin typeface="Lato Regular"/>
                <a:cs typeface="Lato Regular"/>
              </a:rPr>
              <a:t>VIH</a:t>
            </a:r>
          </a:p>
        </p:txBody>
      </p:sp>
      <p:sp>
        <p:nvSpPr>
          <p:cNvPr id="48" name="TextBox 47"/>
          <p:cNvSpPr txBox="1"/>
          <p:nvPr/>
        </p:nvSpPr>
        <p:spPr>
          <a:xfrm rot="16200000">
            <a:off x="7235923" y="4008464"/>
            <a:ext cx="1101547" cy="307758"/>
          </a:xfrm>
          <a:prstGeom prst="rect">
            <a:avLst/>
          </a:prstGeom>
          <a:noFill/>
        </p:spPr>
        <p:txBody>
          <a:bodyPr wrap="none" lIns="91422" tIns="45711" rIns="91422" bIns="45711" rtlCol="0">
            <a:spAutoFit/>
          </a:bodyPr>
          <a:lstStyle/>
          <a:p>
            <a:pPr defTabSz="914217"/>
            <a:r>
              <a:rPr lang="id-ID" sz="1400" b="1" dirty="0">
                <a:solidFill>
                  <a:srgbClr val="F9B439"/>
                </a:solidFill>
                <a:latin typeface="Lato Regular"/>
                <a:cs typeface="Lato Regular"/>
              </a:rPr>
              <a:t>infographic</a:t>
            </a:r>
          </a:p>
        </p:txBody>
      </p:sp>
      <p:sp>
        <p:nvSpPr>
          <p:cNvPr id="49" name="TextBox 48"/>
          <p:cNvSpPr txBox="1"/>
          <p:nvPr/>
        </p:nvSpPr>
        <p:spPr>
          <a:xfrm>
            <a:off x="8534615" y="4003356"/>
            <a:ext cx="873473" cy="400091"/>
          </a:xfrm>
          <a:prstGeom prst="rect">
            <a:avLst/>
          </a:prstGeom>
          <a:noFill/>
        </p:spPr>
        <p:txBody>
          <a:bodyPr wrap="none" lIns="91422" tIns="45711" rIns="91422" bIns="45711" rtlCol="0">
            <a:spAutoFit/>
          </a:bodyPr>
          <a:lstStyle/>
          <a:p>
            <a:pPr defTabSz="914217"/>
            <a:r>
              <a:rPr lang="id-ID" sz="2000" b="1" dirty="0">
                <a:solidFill>
                  <a:srgbClr val="E5583A"/>
                </a:solidFill>
                <a:latin typeface="Lato Regular"/>
                <a:cs typeface="Lato Regular"/>
              </a:rPr>
              <a:t>target</a:t>
            </a:r>
          </a:p>
        </p:txBody>
      </p:sp>
      <p:sp>
        <p:nvSpPr>
          <p:cNvPr id="50" name="TextBox 49"/>
          <p:cNvSpPr txBox="1"/>
          <p:nvPr/>
        </p:nvSpPr>
        <p:spPr>
          <a:xfrm rot="16200000">
            <a:off x="7710352" y="4052910"/>
            <a:ext cx="570248" cy="400091"/>
          </a:xfrm>
          <a:prstGeom prst="rect">
            <a:avLst/>
          </a:prstGeom>
          <a:noFill/>
        </p:spPr>
        <p:txBody>
          <a:bodyPr wrap="none" lIns="91422" tIns="45711" rIns="91422" bIns="45711" rtlCol="0">
            <a:spAutoFit/>
          </a:bodyPr>
          <a:lstStyle/>
          <a:p>
            <a:pPr defTabSz="914217"/>
            <a:r>
              <a:rPr lang="id-ID" sz="2000" b="1" dirty="0">
                <a:solidFill>
                  <a:srgbClr val="6B6B6B"/>
                </a:solidFill>
                <a:latin typeface="Lato Regular"/>
                <a:cs typeface="Lato Regular"/>
              </a:rPr>
              <a:t>key</a:t>
            </a:r>
          </a:p>
        </p:txBody>
      </p:sp>
      <p:sp>
        <p:nvSpPr>
          <p:cNvPr id="51" name="TextBox 50"/>
          <p:cNvSpPr txBox="1"/>
          <p:nvPr/>
        </p:nvSpPr>
        <p:spPr>
          <a:xfrm>
            <a:off x="8403880" y="4259102"/>
            <a:ext cx="822625" cy="338536"/>
          </a:xfrm>
          <a:prstGeom prst="rect">
            <a:avLst/>
          </a:prstGeom>
          <a:noFill/>
        </p:spPr>
        <p:txBody>
          <a:bodyPr wrap="none" lIns="91422" tIns="45711" rIns="91422" bIns="45711" rtlCol="0">
            <a:spAutoFit/>
          </a:bodyPr>
          <a:lstStyle/>
          <a:p>
            <a:pPr defTabSz="914217"/>
            <a:r>
              <a:rPr lang="id-ID" sz="1600" b="1" dirty="0">
                <a:solidFill>
                  <a:srgbClr val="6B6B6B"/>
                </a:solidFill>
                <a:latin typeface="Lato Regular"/>
                <a:cs typeface="Lato Regular"/>
              </a:rPr>
              <a:t>mobile</a:t>
            </a:r>
          </a:p>
        </p:txBody>
      </p:sp>
      <p:sp>
        <p:nvSpPr>
          <p:cNvPr id="52" name="TextBox 51"/>
          <p:cNvSpPr txBox="1"/>
          <p:nvPr/>
        </p:nvSpPr>
        <p:spPr>
          <a:xfrm rot="16200000">
            <a:off x="8115308" y="4171469"/>
            <a:ext cx="538894" cy="276981"/>
          </a:xfrm>
          <a:prstGeom prst="rect">
            <a:avLst/>
          </a:prstGeom>
          <a:noFill/>
        </p:spPr>
        <p:txBody>
          <a:bodyPr wrap="none" lIns="91422" tIns="45711" rIns="91422" bIns="45711" rtlCol="0">
            <a:spAutoFit/>
          </a:bodyPr>
          <a:lstStyle/>
          <a:p>
            <a:pPr defTabSz="914217"/>
            <a:r>
              <a:rPr lang="id-ID" sz="1200" b="1" dirty="0">
                <a:solidFill>
                  <a:srgbClr val="F9B439"/>
                </a:solidFill>
                <a:latin typeface="Lato Regular"/>
                <a:cs typeface="Lato Regular"/>
              </a:rPr>
              <a:t>chart</a:t>
            </a:r>
          </a:p>
        </p:txBody>
      </p:sp>
      <p:sp>
        <p:nvSpPr>
          <p:cNvPr id="53" name="TextBox 52"/>
          <p:cNvSpPr txBox="1"/>
          <p:nvPr/>
        </p:nvSpPr>
        <p:spPr>
          <a:xfrm>
            <a:off x="4335942" y="4805043"/>
            <a:ext cx="800183" cy="461647"/>
          </a:xfrm>
          <a:prstGeom prst="rect">
            <a:avLst/>
          </a:prstGeom>
          <a:noFill/>
        </p:spPr>
        <p:txBody>
          <a:bodyPr wrap="none" lIns="91422" tIns="45711" rIns="91422" bIns="45711" rtlCol="0">
            <a:spAutoFit/>
          </a:bodyPr>
          <a:lstStyle/>
          <a:p>
            <a:pPr algn="ctr" defTabSz="914217"/>
            <a:r>
              <a:rPr lang="zh-TW" altLang="en-US" sz="2400" b="1" dirty="0">
                <a:solidFill>
                  <a:srgbClr val="7E7E7E"/>
                </a:solidFill>
                <a:latin typeface="Lato"/>
              </a:rPr>
              <a:t>廠商</a:t>
            </a:r>
            <a:endParaRPr lang="id-ID" sz="2400" b="1" dirty="0">
              <a:solidFill>
                <a:srgbClr val="7E7E7E"/>
              </a:solidFill>
              <a:latin typeface="Lato"/>
            </a:endParaRPr>
          </a:p>
        </p:txBody>
      </p:sp>
      <p:sp>
        <p:nvSpPr>
          <p:cNvPr id="54" name="TextBox 53"/>
          <p:cNvSpPr txBox="1"/>
          <p:nvPr/>
        </p:nvSpPr>
        <p:spPr>
          <a:xfrm>
            <a:off x="3511128" y="5207635"/>
            <a:ext cx="2449817" cy="646313"/>
          </a:xfrm>
          <a:prstGeom prst="rect">
            <a:avLst/>
          </a:prstGeom>
          <a:noFill/>
        </p:spPr>
        <p:txBody>
          <a:bodyPr wrap="square" lIns="91422" tIns="45711" rIns="91422" bIns="45711" rtlCol="0">
            <a:spAutoFit/>
          </a:bodyPr>
          <a:lstStyle/>
          <a:p>
            <a:pPr algn="ctr" defTabSz="914217"/>
            <a:r>
              <a:rPr lang="zh-TW" altLang="en-US" dirty="0">
                <a:solidFill>
                  <a:srgbClr val="7E7E7E"/>
                </a:solidFill>
                <a:latin typeface="Calibri Light"/>
                <a:cs typeface="Calibri Light"/>
              </a:rPr>
              <a:t>路跑單位</a:t>
            </a:r>
            <a:endParaRPr lang="en-US" altLang="zh-TW" dirty="0">
              <a:solidFill>
                <a:srgbClr val="7E7E7E"/>
              </a:solidFill>
              <a:latin typeface="Calibri Light"/>
              <a:cs typeface="Calibri Light"/>
            </a:endParaRPr>
          </a:p>
          <a:p>
            <a:pPr algn="ctr" defTabSz="914217"/>
            <a:r>
              <a:rPr lang="zh-TW" altLang="en-US" dirty="0">
                <a:solidFill>
                  <a:srgbClr val="7E7E7E"/>
                </a:solidFill>
                <a:latin typeface="Calibri Light"/>
                <a:cs typeface="Calibri Light"/>
              </a:rPr>
              <a:t>運動品牌</a:t>
            </a:r>
            <a:endParaRPr lang="en-US" dirty="0">
              <a:solidFill>
                <a:srgbClr val="7E7E7E"/>
              </a:solidFill>
              <a:latin typeface="Calibri Light"/>
              <a:cs typeface="Calibri Light"/>
            </a:endParaRPr>
          </a:p>
        </p:txBody>
      </p:sp>
      <p:sp>
        <p:nvSpPr>
          <p:cNvPr id="55" name="TextBox 54"/>
          <p:cNvSpPr txBox="1"/>
          <p:nvPr/>
        </p:nvSpPr>
        <p:spPr>
          <a:xfrm>
            <a:off x="884552" y="2814021"/>
            <a:ext cx="2449817" cy="584757"/>
          </a:xfrm>
          <a:prstGeom prst="rect">
            <a:avLst/>
          </a:prstGeom>
          <a:noFill/>
        </p:spPr>
        <p:txBody>
          <a:bodyPr wrap="square" lIns="91422" tIns="45711" rIns="91422" bIns="45711" rtlCol="0">
            <a:spAutoFit/>
          </a:bodyPr>
          <a:lstStyle/>
          <a:p>
            <a:pPr algn="ctr" defTabSz="914217"/>
            <a:r>
              <a:rPr lang="zh-TW" altLang="en-US" sz="1600" dirty="0">
                <a:solidFill>
                  <a:srgbClr val="7E7E7E"/>
                </a:solidFill>
                <a:latin typeface="Calibri Light"/>
                <a:cs typeface="Calibri Light"/>
              </a:rPr>
              <a:t>不跟</a:t>
            </a:r>
            <a:r>
              <a:rPr lang="en-US" altLang="zh-TW" sz="1600" dirty="0">
                <a:solidFill>
                  <a:srgbClr val="7E7E7E"/>
                </a:solidFill>
                <a:latin typeface="Calibri Light"/>
                <a:cs typeface="Calibri Light"/>
              </a:rPr>
              <a:t>User</a:t>
            </a:r>
            <a:r>
              <a:rPr lang="zh-TW" altLang="en-US" sz="1600" dirty="0">
                <a:solidFill>
                  <a:srgbClr val="7E7E7E"/>
                </a:solidFill>
                <a:latin typeface="Calibri Light"/>
                <a:cs typeface="Calibri Light"/>
              </a:rPr>
              <a:t>端收費</a:t>
            </a:r>
            <a:endParaRPr lang="en-US" altLang="zh-TW" sz="1600" dirty="0">
              <a:solidFill>
                <a:srgbClr val="7E7E7E"/>
              </a:solidFill>
              <a:latin typeface="Calibri Light"/>
              <a:cs typeface="Calibri Light"/>
            </a:endParaRPr>
          </a:p>
          <a:p>
            <a:pPr algn="ctr" defTabSz="914217"/>
            <a:r>
              <a:rPr lang="en-US" altLang="zh-TW" sz="1600" dirty="0">
                <a:solidFill>
                  <a:srgbClr val="7E7E7E"/>
                </a:solidFill>
                <a:latin typeface="Calibri Light"/>
                <a:cs typeface="Calibri Light"/>
              </a:rPr>
              <a:t>(Google map)</a:t>
            </a:r>
            <a:endParaRPr lang="en-US" sz="1600" dirty="0">
              <a:solidFill>
                <a:srgbClr val="7E7E7E"/>
              </a:solidFill>
              <a:latin typeface="Calibri Light"/>
              <a:cs typeface="Calibri Light"/>
            </a:endParaRPr>
          </a:p>
        </p:txBody>
      </p:sp>
      <p:sp>
        <p:nvSpPr>
          <p:cNvPr id="56" name="TextBox 55"/>
          <p:cNvSpPr txBox="1"/>
          <p:nvPr/>
        </p:nvSpPr>
        <p:spPr>
          <a:xfrm>
            <a:off x="3076678" y="2809114"/>
            <a:ext cx="3417315" cy="646313"/>
          </a:xfrm>
          <a:prstGeom prst="rect">
            <a:avLst/>
          </a:prstGeom>
          <a:noFill/>
        </p:spPr>
        <p:txBody>
          <a:bodyPr wrap="square" lIns="91422" tIns="45711" rIns="91422" bIns="45711" rtlCol="0">
            <a:spAutoFit/>
          </a:bodyPr>
          <a:lstStyle/>
          <a:p>
            <a:pPr algn="ctr" defTabSz="914217"/>
            <a:r>
              <a:rPr lang="zh-TW" altLang="en-US" dirty="0"/>
              <a:t>誰能掌握資料，誰就能掌握未來</a:t>
            </a:r>
            <a:endParaRPr lang="en-US" altLang="zh-TW" dirty="0"/>
          </a:p>
          <a:p>
            <a:pPr algn="ctr" defTabSz="914217"/>
            <a:r>
              <a:rPr lang="en-US" dirty="0">
                <a:solidFill>
                  <a:srgbClr val="7E7E7E"/>
                </a:solidFill>
                <a:latin typeface="Calibri Light"/>
                <a:cs typeface="Calibri Light"/>
              </a:rPr>
              <a:t>google</a:t>
            </a:r>
            <a:r>
              <a:rPr lang="zh-TW" altLang="en-US" dirty="0">
                <a:solidFill>
                  <a:srgbClr val="7E7E7E"/>
                </a:solidFill>
                <a:latin typeface="Calibri Light"/>
                <a:cs typeface="Calibri Light"/>
              </a:rPr>
              <a:t>、</a:t>
            </a:r>
            <a:r>
              <a:rPr lang="en-US" altLang="zh-TW" dirty="0" err="1">
                <a:solidFill>
                  <a:srgbClr val="7E7E7E"/>
                </a:solidFill>
                <a:latin typeface="Calibri Light"/>
                <a:cs typeface="Calibri Light"/>
              </a:rPr>
              <a:t>faacbook</a:t>
            </a:r>
            <a:endParaRPr lang="en-US" dirty="0">
              <a:solidFill>
                <a:srgbClr val="7E7E7E"/>
              </a:solidFill>
              <a:latin typeface="Calibri Light"/>
              <a:cs typeface="Calibri Light"/>
            </a:endParaRPr>
          </a:p>
        </p:txBody>
      </p:sp>
      <p:sp>
        <p:nvSpPr>
          <p:cNvPr id="57" name="TextBox 56"/>
          <p:cNvSpPr txBox="1"/>
          <p:nvPr/>
        </p:nvSpPr>
        <p:spPr>
          <a:xfrm>
            <a:off x="939932" y="4796364"/>
            <a:ext cx="2339066" cy="461647"/>
          </a:xfrm>
          <a:prstGeom prst="rect">
            <a:avLst/>
          </a:prstGeom>
          <a:noFill/>
        </p:spPr>
        <p:txBody>
          <a:bodyPr wrap="none" lIns="91422" tIns="45711" rIns="91422" bIns="45711" rtlCol="0">
            <a:spAutoFit/>
          </a:bodyPr>
          <a:lstStyle/>
          <a:p>
            <a:pPr algn="ctr" defTabSz="914217"/>
            <a:r>
              <a:rPr lang="zh-TW" altLang="en-US" sz="2400" b="1" dirty="0">
                <a:solidFill>
                  <a:srgbClr val="7E7E7E"/>
                </a:solidFill>
                <a:latin typeface="Lato"/>
              </a:rPr>
              <a:t>分析使用者資料</a:t>
            </a:r>
            <a:endParaRPr lang="id-ID" sz="2400" b="1" dirty="0">
              <a:solidFill>
                <a:srgbClr val="7E7E7E"/>
              </a:solidFill>
              <a:latin typeface="Lato"/>
            </a:endParaRPr>
          </a:p>
        </p:txBody>
      </p:sp>
      <p:sp>
        <p:nvSpPr>
          <p:cNvPr id="58" name="TextBox 57"/>
          <p:cNvSpPr txBox="1"/>
          <p:nvPr/>
        </p:nvSpPr>
        <p:spPr>
          <a:xfrm>
            <a:off x="884552" y="5198956"/>
            <a:ext cx="2449817" cy="646313"/>
          </a:xfrm>
          <a:prstGeom prst="rect">
            <a:avLst/>
          </a:prstGeom>
          <a:noFill/>
        </p:spPr>
        <p:txBody>
          <a:bodyPr wrap="square" lIns="91422" tIns="45711" rIns="91422" bIns="45711" rtlCol="0">
            <a:spAutoFit/>
          </a:bodyPr>
          <a:lstStyle/>
          <a:p>
            <a:pPr algn="ctr" defTabSz="914217"/>
            <a:r>
              <a:rPr lang="zh-TW" altLang="en-US" dirty="0">
                <a:solidFill>
                  <a:srgbClr val="7E7E7E"/>
                </a:solidFill>
                <a:latin typeface="Calibri Light"/>
                <a:cs typeface="Calibri Light"/>
              </a:rPr>
              <a:t>掌握各個運動族群的習慣、地點、時間</a:t>
            </a:r>
            <a:endParaRPr lang="en-US" dirty="0">
              <a:solidFill>
                <a:srgbClr val="7E7E7E"/>
              </a:solidFill>
              <a:latin typeface="Calibri Light"/>
              <a:cs typeface="Calibri Light"/>
            </a:endParaRPr>
          </a:p>
        </p:txBody>
      </p:sp>
      <p:sp>
        <p:nvSpPr>
          <p:cNvPr id="66" name="AutoShape 19"/>
          <p:cNvSpPr>
            <a:spLocks/>
          </p:cNvSpPr>
          <p:nvPr/>
        </p:nvSpPr>
        <p:spPr bwMode="auto">
          <a:xfrm>
            <a:off x="1929402" y="1912903"/>
            <a:ext cx="493589" cy="493717"/>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1"/>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Gill Sans" charset="0"/>
              <a:cs typeface="Gill Sans" charset="0"/>
              <a:sym typeface="Gill Sans" charset="0"/>
            </a:endParaRPr>
          </a:p>
        </p:txBody>
      </p:sp>
      <p:sp>
        <p:nvSpPr>
          <p:cNvPr id="69" name="TextBox 68"/>
          <p:cNvSpPr txBox="1"/>
          <p:nvPr/>
        </p:nvSpPr>
        <p:spPr>
          <a:xfrm>
            <a:off x="3092770" y="2426225"/>
            <a:ext cx="3264255" cy="461647"/>
          </a:xfrm>
          <a:prstGeom prst="rect">
            <a:avLst/>
          </a:prstGeom>
          <a:noFill/>
        </p:spPr>
        <p:txBody>
          <a:bodyPr wrap="none" lIns="91422" tIns="45711" rIns="91422" bIns="45711" rtlCol="0">
            <a:spAutoFit/>
          </a:bodyPr>
          <a:lstStyle/>
          <a:p>
            <a:pPr algn="ctr" defTabSz="914217"/>
            <a:r>
              <a:rPr lang="en-US" altLang="zh-TW" sz="2400" b="1" dirty="0">
                <a:solidFill>
                  <a:srgbClr val="7E7E7E"/>
                </a:solidFill>
                <a:latin typeface="Lato"/>
              </a:rPr>
              <a:t>DATA</a:t>
            </a:r>
            <a:r>
              <a:rPr lang="zh-TW" altLang="en-US" sz="2400" b="1" dirty="0">
                <a:solidFill>
                  <a:srgbClr val="7E7E7E"/>
                </a:solidFill>
                <a:latin typeface="Lato"/>
              </a:rPr>
              <a:t> 是 </a:t>
            </a:r>
            <a:r>
              <a:rPr lang="en-US" altLang="zh-TW" sz="2400" b="1" dirty="0">
                <a:solidFill>
                  <a:srgbClr val="7E7E7E"/>
                </a:solidFill>
                <a:latin typeface="Lato"/>
              </a:rPr>
              <a:t>21</a:t>
            </a:r>
            <a:r>
              <a:rPr lang="zh-TW" altLang="en-US" sz="2400" b="1" dirty="0">
                <a:solidFill>
                  <a:srgbClr val="7E7E7E"/>
                </a:solidFill>
                <a:latin typeface="Lato"/>
              </a:rPr>
              <a:t>世紀的石油</a:t>
            </a:r>
            <a:endParaRPr lang="id-ID" altLang="zh-TW" sz="2400" b="1" dirty="0">
              <a:solidFill>
                <a:srgbClr val="7E7E7E"/>
              </a:solidFill>
              <a:latin typeface="Lato"/>
            </a:endParaRPr>
          </a:p>
        </p:txBody>
      </p:sp>
      <p:sp>
        <p:nvSpPr>
          <p:cNvPr id="70" name="TextBox 69"/>
          <p:cNvSpPr txBox="1"/>
          <p:nvPr/>
        </p:nvSpPr>
        <p:spPr>
          <a:xfrm>
            <a:off x="1166840" y="2431401"/>
            <a:ext cx="1862974" cy="461647"/>
          </a:xfrm>
          <a:prstGeom prst="rect">
            <a:avLst/>
          </a:prstGeom>
          <a:noFill/>
        </p:spPr>
        <p:txBody>
          <a:bodyPr wrap="none" lIns="91422" tIns="45711" rIns="91422" bIns="45711" rtlCol="0">
            <a:spAutoFit/>
          </a:bodyPr>
          <a:lstStyle/>
          <a:p>
            <a:pPr algn="ctr" defTabSz="914217"/>
            <a:r>
              <a:rPr lang="en-US" altLang="zh-TW" sz="2400" b="1" dirty="0">
                <a:solidFill>
                  <a:srgbClr val="7E7E7E"/>
                </a:solidFill>
                <a:latin typeface="Lato"/>
              </a:rPr>
              <a:t>SaaS </a:t>
            </a:r>
            <a:r>
              <a:rPr lang="zh-TW" altLang="en-US" sz="2400" b="1" dirty="0">
                <a:solidFill>
                  <a:srgbClr val="7E7E7E"/>
                </a:solidFill>
                <a:latin typeface="Lato"/>
              </a:rPr>
              <a:t>不收費</a:t>
            </a:r>
            <a:endParaRPr lang="id-ID" sz="2400" b="1" dirty="0">
              <a:solidFill>
                <a:srgbClr val="7E7E7E"/>
              </a:solidFill>
              <a:latin typeface="Lato"/>
            </a:endParaRPr>
          </a:p>
        </p:txBody>
      </p:sp>
      <p:sp>
        <p:nvSpPr>
          <p:cNvPr id="71" name="Freeform 202"/>
          <p:cNvSpPr>
            <a:spLocks noChangeArrowheads="1"/>
          </p:cNvSpPr>
          <p:nvPr/>
        </p:nvSpPr>
        <p:spPr bwMode="auto">
          <a:xfrm>
            <a:off x="4520238" y="1991786"/>
            <a:ext cx="375273" cy="403999"/>
          </a:xfrm>
          <a:custGeom>
            <a:avLst/>
            <a:gdLst>
              <a:gd name="T0" fmla="*/ 519 w 520"/>
              <a:gd name="T1" fmla="*/ 134 h 561"/>
              <a:gd name="T2" fmla="*/ 519 w 520"/>
              <a:gd name="T3" fmla="*/ 134 h 561"/>
              <a:gd name="T4" fmla="*/ 280 w 520"/>
              <a:gd name="T5" fmla="*/ 0 h 561"/>
              <a:gd name="T6" fmla="*/ 0 w 520"/>
              <a:gd name="T7" fmla="*/ 280 h 561"/>
              <a:gd name="T8" fmla="*/ 280 w 520"/>
              <a:gd name="T9" fmla="*/ 560 h 561"/>
              <a:gd name="T10" fmla="*/ 513 w 520"/>
              <a:gd name="T11" fmla="*/ 426 h 561"/>
              <a:gd name="T12" fmla="*/ 274 w 520"/>
              <a:gd name="T13" fmla="*/ 286 h 561"/>
              <a:gd name="T14" fmla="*/ 519 w 520"/>
              <a:gd name="T15" fmla="*/ 134 h 561"/>
              <a:gd name="T16" fmla="*/ 327 w 520"/>
              <a:gd name="T17" fmla="*/ 76 h 561"/>
              <a:gd name="T18" fmla="*/ 327 w 520"/>
              <a:gd name="T19" fmla="*/ 76 h 561"/>
              <a:gd name="T20" fmla="*/ 373 w 520"/>
              <a:gd name="T21" fmla="*/ 123 h 561"/>
              <a:gd name="T22" fmla="*/ 327 w 520"/>
              <a:gd name="T23" fmla="*/ 169 h 561"/>
              <a:gd name="T24" fmla="*/ 280 w 520"/>
              <a:gd name="T25" fmla="*/ 123 h 561"/>
              <a:gd name="T26" fmla="*/ 327 w 520"/>
              <a:gd name="T27" fmla="*/ 7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accent2"/>
          </a:solidFill>
          <a:ln>
            <a:noFill/>
          </a:ln>
          <a:effectLst/>
        </p:spPr>
        <p:txBody>
          <a:bodyPr wrap="none" lIns="76183" tIns="38092" rIns="76183" bIns="38092" anchor="ctr"/>
          <a:lstStyle/>
          <a:p>
            <a:pPr defTabSz="914217"/>
            <a:endParaRPr lang="en-US" dirty="0">
              <a:solidFill>
                <a:srgbClr val="7E7E7E"/>
              </a:solidFill>
              <a:latin typeface="Calibri Light"/>
            </a:endParaRPr>
          </a:p>
        </p:txBody>
      </p:sp>
      <p:sp>
        <p:nvSpPr>
          <p:cNvPr id="72" name="Freeform 537"/>
          <p:cNvSpPr>
            <a:spLocks noChangeArrowheads="1"/>
          </p:cNvSpPr>
          <p:nvPr/>
        </p:nvSpPr>
        <p:spPr bwMode="auto">
          <a:xfrm>
            <a:off x="1897866" y="4300473"/>
            <a:ext cx="441380" cy="471176"/>
          </a:xfrm>
          <a:custGeom>
            <a:avLst/>
            <a:gdLst>
              <a:gd name="T0" fmla="*/ 502 w 526"/>
              <a:gd name="T1" fmla="*/ 140 h 561"/>
              <a:gd name="T2" fmla="*/ 356 w 526"/>
              <a:gd name="T3" fmla="*/ 111 h 561"/>
              <a:gd name="T4" fmla="*/ 164 w 526"/>
              <a:gd name="T5" fmla="*/ 111 h 561"/>
              <a:gd name="T6" fmla="*/ 53 w 526"/>
              <a:gd name="T7" fmla="*/ 111 h 561"/>
              <a:gd name="T8" fmla="*/ 70 w 526"/>
              <a:gd name="T9" fmla="*/ 280 h 561"/>
              <a:gd name="T10" fmla="*/ 99 w 526"/>
              <a:gd name="T11" fmla="*/ 455 h 561"/>
              <a:gd name="T12" fmla="*/ 263 w 526"/>
              <a:gd name="T13" fmla="*/ 560 h 561"/>
              <a:gd name="T14" fmla="*/ 420 w 526"/>
              <a:gd name="T15" fmla="*/ 455 h 561"/>
              <a:gd name="T16" fmla="*/ 455 w 526"/>
              <a:gd name="T17" fmla="*/ 280 h 561"/>
              <a:gd name="T18" fmla="*/ 99 w 526"/>
              <a:gd name="T19" fmla="*/ 426 h 561"/>
              <a:gd name="T20" fmla="*/ 47 w 526"/>
              <a:gd name="T21" fmla="*/ 402 h 561"/>
              <a:gd name="T22" fmla="*/ 88 w 526"/>
              <a:gd name="T23" fmla="*/ 303 h 561"/>
              <a:gd name="T24" fmla="*/ 158 w 526"/>
              <a:gd name="T25" fmla="*/ 414 h 561"/>
              <a:gd name="T26" fmla="*/ 140 w 526"/>
              <a:gd name="T27" fmla="*/ 303 h 561"/>
              <a:gd name="T28" fmla="*/ 111 w 526"/>
              <a:gd name="T29" fmla="*/ 280 h 561"/>
              <a:gd name="T30" fmla="*/ 140 w 526"/>
              <a:gd name="T31" fmla="*/ 280 h 561"/>
              <a:gd name="T32" fmla="*/ 146 w 526"/>
              <a:gd name="T33" fmla="*/ 210 h 561"/>
              <a:gd name="T34" fmla="*/ 88 w 526"/>
              <a:gd name="T35" fmla="*/ 257 h 561"/>
              <a:gd name="T36" fmla="*/ 47 w 526"/>
              <a:gd name="T37" fmla="*/ 158 h 561"/>
              <a:gd name="T38" fmla="*/ 158 w 526"/>
              <a:gd name="T39" fmla="*/ 140 h 561"/>
              <a:gd name="T40" fmla="*/ 344 w 526"/>
              <a:gd name="T41" fmla="*/ 187 h 561"/>
              <a:gd name="T42" fmla="*/ 321 w 526"/>
              <a:gd name="T43" fmla="*/ 175 h 561"/>
              <a:gd name="T44" fmla="*/ 338 w 526"/>
              <a:gd name="T45" fmla="*/ 152 h 561"/>
              <a:gd name="T46" fmla="*/ 263 w 526"/>
              <a:gd name="T47" fmla="*/ 29 h 561"/>
              <a:gd name="T48" fmla="*/ 327 w 526"/>
              <a:gd name="T49" fmla="*/ 122 h 561"/>
              <a:gd name="T50" fmla="*/ 193 w 526"/>
              <a:gd name="T51" fmla="*/ 122 h 561"/>
              <a:gd name="T52" fmla="*/ 187 w 526"/>
              <a:gd name="T53" fmla="*/ 152 h 561"/>
              <a:gd name="T54" fmla="*/ 222 w 526"/>
              <a:gd name="T55" fmla="*/ 163 h 561"/>
              <a:gd name="T56" fmla="*/ 181 w 526"/>
              <a:gd name="T57" fmla="*/ 187 h 561"/>
              <a:gd name="T58" fmla="*/ 181 w 526"/>
              <a:gd name="T59" fmla="*/ 367 h 561"/>
              <a:gd name="T60" fmla="*/ 199 w 526"/>
              <a:gd name="T61" fmla="*/ 385 h 561"/>
              <a:gd name="T62" fmla="*/ 187 w 526"/>
              <a:gd name="T63" fmla="*/ 408 h 561"/>
              <a:gd name="T64" fmla="*/ 263 w 526"/>
              <a:gd name="T65" fmla="*/ 531 h 561"/>
              <a:gd name="T66" fmla="*/ 193 w 526"/>
              <a:gd name="T67" fmla="*/ 437 h 561"/>
              <a:gd name="T68" fmla="*/ 327 w 526"/>
              <a:gd name="T69" fmla="*/ 437 h 561"/>
              <a:gd name="T70" fmla="*/ 338 w 526"/>
              <a:gd name="T71" fmla="*/ 408 h 561"/>
              <a:gd name="T72" fmla="*/ 298 w 526"/>
              <a:gd name="T73" fmla="*/ 396 h 561"/>
              <a:gd name="T74" fmla="*/ 344 w 526"/>
              <a:gd name="T75" fmla="*/ 367 h 561"/>
              <a:gd name="T76" fmla="*/ 350 w 526"/>
              <a:gd name="T77" fmla="*/ 332 h 561"/>
              <a:gd name="T78" fmla="*/ 304 w 526"/>
              <a:gd name="T79" fmla="*/ 356 h 561"/>
              <a:gd name="T80" fmla="*/ 216 w 526"/>
              <a:gd name="T81" fmla="*/ 356 h 561"/>
              <a:gd name="T82" fmla="*/ 169 w 526"/>
              <a:gd name="T83" fmla="*/ 280 h 561"/>
              <a:gd name="T84" fmla="*/ 216 w 526"/>
              <a:gd name="T85" fmla="*/ 204 h 561"/>
              <a:gd name="T86" fmla="*/ 304 w 526"/>
              <a:gd name="T87" fmla="*/ 204 h 561"/>
              <a:gd name="T88" fmla="*/ 350 w 526"/>
              <a:gd name="T89" fmla="*/ 280 h 561"/>
              <a:gd name="T90" fmla="*/ 420 w 526"/>
              <a:gd name="T91" fmla="*/ 134 h 561"/>
              <a:gd name="T92" fmla="*/ 478 w 526"/>
              <a:gd name="T93" fmla="*/ 158 h 561"/>
              <a:gd name="T94" fmla="*/ 432 w 526"/>
              <a:gd name="T95" fmla="*/ 257 h 561"/>
              <a:gd name="T96" fmla="*/ 368 w 526"/>
              <a:gd name="T97" fmla="*/ 140 h 561"/>
              <a:gd name="T98" fmla="*/ 379 w 526"/>
              <a:gd name="T99" fmla="*/ 251 h 561"/>
              <a:gd name="T100" fmla="*/ 408 w 526"/>
              <a:gd name="T101" fmla="*/ 280 h 561"/>
              <a:gd name="T102" fmla="*/ 379 w 526"/>
              <a:gd name="T103" fmla="*/ 280 h 561"/>
              <a:gd name="T104" fmla="*/ 478 w 526"/>
              <a:gd name="T105" fmla="*/ 402 h 561"/>
              <a:gd name="T106" fmla="*/ 420 w 526"/>
              <a:gd name="T107" fmla="*/ 426 h 561"/>
              <a:gd name="T108" fmla="*/ 379 w 526"/>
              <a:gd name="T109" fmla="*/ 350 h 561"/>
              <a:gd name="T110" fmla="*/ 449 w 526"/>
              <a:gd name="T111" fmla="*/ 3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accent3"/>
          </a:solidFill>
          <a:ln>
            <a:noFill/>
          </a:ln>
          <a:effectLst/>
        </p:spPr>
        <p:txBody>
          <a:bodyPr wrap="none" lIns="76183" tIns="38092" rIns="76183" bIns="38092" anchor="ctr"/>
          <a:lstStyle/>
          <a:p>
            <a:pPr defTabSz="914217"/>
            <a:endParaRPr lang="en-US" dirty="0">
              <a:solidFill>
                <a:srgbClr val="7E7E7E"/>
              </a:solidFill>
              <a:latin typeface="Calibri Light"/>
            </a:endParaRPr>
          </a:p>
        </p:txBody>
      </p:sp>
      <p:grpSp>
        <p:nvGrpSpPr>
          <p:cNvPr id="73" name="Group 72"/>
          <p:cNvGrpSpPr/>
          <p:nvPr/>
        </p:nvGrpSpPr>
        <p:grpSpPr>
          <a:xfrm>
            <a:off x="4466386" y="4305614"/>
            <a:ext cx="538591" cy="479809"/>
            <a:chOff x="2361120" y="9610894"/>
            <a:chExt cx="559844" cy="498742"/>
          </a:xfrm>
          <a:solidFill>
            <a:schemeClr val="accent4"/>
          </a:solidFill>
        </p:grpSpPr>
        <p:sp>
          <p:nvSpPr>
            <p:cNvPr id="74" name="Freeform 697"/>
            <p:cNvSpPr>
              <a:spLocks noChangeArrowheads="1"/>
            </p:cNvSpPr>
            <p:nvPr/>
          </p:nvSpPr>
          <p:spPr bwMode="auto">
            <a:xfrm>
              <a:off x="2505456" y="9698394"/>
              <a:ext cx="415508" cy="411242"/>
            </a:xfrm>
            <a:custGeom>
              <a:avLst/>
              <a:gdLst>
                <a:gd name="T0" fmla="*/ 420 w 421"/>
                <a:gd name="T1" fmla="*/ 245 h 415"/>
                <a:gd name="T2" fmla="*/ 420 w 421"/>
                <a:gd name="T3" fmla="*/ 245 h 415"/>
                <a:gd name="T4" fmla="*/ 420 w 421"/>
                <a:gd name="T5" fmla="*/ 82 h 415"/>
                <a:gd name="T6" fmla="*/ 344 w 421"/>
                <a:gd name="T7" fmla="*/ 0 h 415"/>
                <a:gd name="T8" fmla="*/ 344 w 421"/>
                <a:gd name="T9" fmla="*/ 158 h 415"/>
                <a:gd name="T10" fmla="*/ 222 w 421"/>
                <a:gd name="T11" fmla="*/ 280 h 415"/>
                <a:gd name="T12" fmla="*/ 35 w 421"/>
                <a:gd name="T13" fmla="*/ 280 h 415"/>
                <a:gd name="T14" fmla="*/ 0 w 421"/>
                <a:gd name="T15" fmla="*/ 309 h 415"/>
                <a:gd name="T16" fmla="*/ 53 w 421"/>
                <a:gd name="T17" fmla="*/ 327 h 415"/>
                <a:gd name="T18" fmla="*/ 256 w 421"/>
                <a:gd name="T19" fmla="*/ 327 h 415"/>
                <a:gd name="T20" fmla="*/ 402 w 421"/>
                <a:gd name="T21" fmla="*/ 385 h 415"/>
                <a:gd name="T22" fmla="*/ 361 w 421"/>
                <a:gd name="T23" fmla="*/ 327 h 415"/>
                <a:gd name="T24" fmla="*/ 420 w 421"/>
                <a:gd name="T25" fmla="*/ 24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grpFill/>
            <a:ln>
              <a:noFill/>
            </a:ln>
            <a:effectLst/>
          </p:spPr>
          <p:txBody>
            <a:bodyPr wrap="none" lIns="76183" tIns="38092" rIns="76183" bIns="38092" anchor="ctr"/>
            <a:lstStyle/>
            <a:p>
              <a:pPr defTabSz="914217"/>
              <a:endParaRPr lang="en-US" dirty="0">
                <a:solidFill>
                  <a:srgbClr val="7E7E7E"/>
                </a:solidFill>
                <a:latin typeface="Calibri Light"/>
              </a:endParaRPr>
            </a:p>
          </p:txBody>
        </p:sp>
        <p:sp>
          <p:nvSpPr>
            <p:cNvPr id="75" name="Freeform 698"/>
            <p:cNvSpPr>
              <a:spLocks noChangeArrowheads="1"/>
            </p:cNvSpPr>
            <p:nvPr/>
          </p:nvSpPr>
          <p:spPr bwMode="auto">
            <a:xfrm>
              <a:off x="2361120" y="9610894"/>
              <a:ext cx="450501" cy="393743"/>
            </a:xfrm>
            <a:custGeom>
              <a:avLst/>
              <a:gdLst>
                <a:gd name="T0" fmla="*/ 455 w 456"/>
                <a:gd name="T1" fmla="*/ 245 h 397"/>
                <a:gd name="T2" fmla="*/ 455 w 456"/>
                <a:gd name="T3" fmla="*/ 245 h 397"/>
                <a:gd name="T4" fmla="*/ 455 w 456"/>
                <a:gd name="T5" fmla="*/ 87 h 397"/>
                <a:gd name="T6" fmla="*/ 368 w 456"/>
                <a:gd name="T7" fmla="*/ 0 h 397"/>
                <a:gd name="T8" fmla="*/ 82 w 456"/>
                <a:gd name="T9" fmla="*/ 0 h 397"/>
                <a:gd name="T10" fmla="*/ 0 w 456"/>
                <a:gd name="T11" fmla="*/ 87 h 397"/>
                <a:gd name="T12" fmla="*/ 0 w 456"/>
                <a:gd name="T13" fmla="*/ 245 h 397"/>
                <a:gd name="T14" fmla="*/ 64 w 456"/>
                <a:gd name="T15" fmla="*/ 326 h 397"/>
                <a:gd name="T16" fmla="*/ 18 w 456"/>
                <a:gd name="T17" fmla="*/ 385 h 397"/>
                <a:gd name="T18" fmla="*/ 41 w 456"/>
                <a:gd name="T19" fmla="*/ 396 h 397"/>
                <a:gd name="T20" fmla="*/ 169 w 456"/>
                <a:gd name="T21" fmla="*/ 332 h 397"/>
                <a:gd name="T22" fmla="*/ 368 w 456"/>
                <a:gd name="T23" fmla="*/ 332 h 397"/>
                <a:gd name="T24" fmla="*/ 455 w 456"/>
                <a:gd name="T25" fmla="*/ 24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grpFill/>
            <a:ln>
              <a:noFill/>
            </a:ln>
            <a:effectLst/>
          </p:spPr>
          <p:txBody>
            <a:bodyPr wrap="none" lIns="76183" tIns="38092" rIns="76183" bIns="38092" anchor="ctr"/>
            <a:lstStyle/>
            <a:p>
              <a:pPr defTabSz="914217"/>
              <a:endParaRPr lang="en-US" dirty="0">
                <a:solidFill>
                  <a:srgbClr val="7E7E7E"/>
                </a:solidFill>
                <a:latin typeface="Calibri Light"/>
              </a:endParaRPr>
            </a:p>
          </p:txBody>
        </p:sp>
      </p:grpSp>
      <p:grpSp>
        <p:nvGrpSpPr>
          <p:cNvPr id="63" name="Group 62"/>
          <p:cNvGrpSpPr/>
          <p:nvPr/>
        </p:nvGrpSpPr>
        <p:grpSpPr>
          <a:xfrm>
            <a:off x="871374" y="244014"/>
            <a:ext cx="10468769" cy="1146479"/>
            <a:chOff x="1739573" y="511491"/>
            <a:chExt cx="20937538" cy="2292957"/>
          </a:xfrm>
        </p:grpSpPr>
        <p:sp>
          <p:nvSpPr>
            <p:cNvPr id="64" name="TextBox 63"/>
            <p:cNvSpPr txBox="1"/>
            <p:nvPr/>
          </p:nvSpPr>
          <p:spPr>
            <a:xfrm>
              <a:off x="1739573" y="511491"/>
              <a:ext cx="20937538" cy="1538881"/>
            </a:xfrm>
            <a:prstGeom prst="rect">
              <a:avLst/>
            </a:prstGeom>
            <a:noFill/>
          </p:spPr>
          <p:txBody>
            <a:bodyPr wrap="square" rtlCol="0">
              <a:spAutoFit/>
            </a:bodyPr>
            <a:lstStyle/>
            <a:p>
              <a:pPr algn="ctr" defTabSz="914217"/>
              <a:r>
                <a:rPr lang="en-US" sz="4400" b="1" dirty="0">
                  <a:solidFill>
                    <a:srgbClr val="6B6B6B"/>
                  </a:solidFill>
                  <a:latin typeface="Lato Regular"/>
                  <a:cs typeface="Lato Regular"/>
                </a:rPr>
                <a:t>Business Model</a:t>
              </a:r>
              <a:endParaRPr lang="id-ID" sz="4400" b="1" dirty="0">
                <a:solidFill>
                  <a:srgbClr val="6B6B6B"/>
                </a:solidFill>
                <a:latin typeface="Lato Regular"/>
                <a:cs typeface="Lato Regular"/>
              </a:endParaRPr>
            </a:p>
          </p:txBody>
        </p:sp>
        <p:grpSp>
          <p:nvGrpSpPr>
            <p:cNvPr id="65" name="Group 64"/>
            <p:cNvGrpSpPr/>
            <p:nvPr/>
          </p:nvGrpSpPr>
          <p:grpSpPr>
            <a:xfrm>
              <a:off x="10842089" y="1977406"/>
              <a:ext cx="2738812" cy="73151"/>
              <a:chOff x="1775295" y="2020905"/>
              <a:chExt cx="3631535" cy="45719"/>
            </a:xfrm>
          </p:grpSpPr>
          <p:sp>
            <p:nvSpPr>
              <p:cNvPr id="68" name="Rectangle 67"/>
              <p:cNvSpPr/>
              <p:nvPr/>
            </p:nvSpPr>
            <p:spPr>
              <a:xfrm flipV="1">
                <a:off x="1775295" y="2020905"/>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Calibri Light"/>
                </a:endParaRPr>
              </a:p>
            </p:txBody>
          </p:sp>
          <p:sp>
            <p:nvSpPr>
              <p:cNvPr id="76" name="Rectangle 75"/>
              <p:cNvSpPr/>
              <p:nvPr/>
            </p:nvSpPr>
            <p:spPr>
              <a:xfrm flipV="1">
                <a:off x="2390858" y="202090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Calibri Light"/>
                </a:endParaRPr>
              </a:p>
            </p:txBody>
          </p:sp>
          <p:sp>
            <p:nvSpPr>
              <p:cNvPr id="77" name="Rectangle 76"/>
              <p:cNvSpPr/>
              <p:nvPr/>
            </p:nvSpPr>
            <p:spPr>
              <a:xfrm flipV="1">
                <a:off x="3025595" y="2020905"/>
                <a:ext cx="540354"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Calibri Light"/>
                </a:endParaRPr>
              </a:p>
            </p:txBody>
          </p:sp>
          <p:sp>
            <p:nvSpPr>
              <p:cNvPr id="78" name="Rectangle 77"/>
              <p:cNvSpPr/>
              <p:nvPr/>
            </p:nvSpPr>
            <p:spPr>
              <a:xfrm flipV="1">
                <a:off x="3641290" y="2020905"/>
                <a:ext cx="54035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Calibri Light"/>
                </a:endParaRPr>
              </a:p>
            </p:txBody>
          </p:sp>
          <p:sp>
            <p:nvSpPr>
              <p:cNvPr id="79" name="Rectangle 78"/>
              <p:cNvSpPr/>
              <p:nvPr/>
            </p:nvSpPr>
            <p:spPr>
              <a:xfrm flipV="1">
                <a:off x="4256852" y="2020905"/>
                <a:ext cx="540354"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Calibri Light"/>
                </a:endParaRPr>
              </a:p>
            </p:txBody>
          </p:sp>
          <p:sp>
            <p:nvSpPr>
              <p:cNvPr id="80" name="Rectangle 79"/>
              <p:cNvSpPr/>
              <p:nvPr/>
            </p:nvSpPr>
            <p:spPr>
              <a:xfrm flipV="1">
                <a:off x="4866476" y="2020905"/>
                <a:ext cx="540354"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Calibri Light"/>
                </a:endParaRPr>
              </a:p>
            </p:txBody>
          </p:sp>
        </p:grpSp>
        <p:sp>
          <p:nvSpPr>
            <p:cNvPr id="67" name="TextBox 66"/>
            <p:cNvSpPr txBox="1"/>
            <p:nvPr/>
          </p:nvSpPr>
          <p:spPr>
            <a:xfrm>
              <a:off x="1739573" y="2035006"/>
              <a:ext cx="20937538" cy="769442"/>
            </a:xfrm>
            <a:prstGeom prst="rect">
              <a:avLst/>
            </a:prstGeom>
            <a:noFill/>
          </p:spPr>
          <p:txBody>
            <a:bodyPr wrap="square" rtlCol="0">
              <a:spAutoFit/>
            </a:bodyPr>
            <a:lstStyle/>
            <a:p>
              <a:pPr algn="ctr" defTabSz="914217"/>
              <a:r>
                <a:rPr lang="zh-TW" altLang="en-US" sz="1900" b="1" dirty="0">
                  <a:solidFill>
                    <a:srgbClr val="81B94F"/>
                  </a:solidFill>
                  <a:latin typeface="Calibri Light"/>
                  <a:cs typeface="Calibri Light"/>
                </a:rPr>
                <a:t>加值使用者資料</a:t>
              </a:r>
              <a:endParaRPr lang="id-ID" sz="1900" b="1" dirty="0">
                <a:solidFill>
                  <a:srgbClr val="81B94F"/>
                </a:solidFill>
                <a:latin typeface="Calibri Light"/>
                <a:cs typeface="Calibri Light"/>
              </a:endParaRPr>
            </a:p>
          </p:txBody>
        </p:sp>
      </p:grpSp>
    </p:spTree>
    <p:extLst>
      <p:ext uri="{BB962C8B-B14F-4D97-AF65-F5344CB8AC3E}">
        <p14:creationId xmlns:p14="http://schemas.microsoft.com/office/powerpoint/2010/main" val="973980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1D660592-D5BB-4A64-9620-379B18B1E21B}"/>
              </a:ext>
            </a:extLst>
          </p:cNvPr>
          <p:cNvSpPr txBox="1"/>
          <p:nvPr/>
        </p:nvSpPr>
        <p:spPr>
          <a:xfrm>
            <a:off x="615820" y="653143"/>
            <a:ext cx="5840964" cy="1908215"/>
          </a:xfrm>
          <a:prstGeom prst="rect">
            <a:avLst/>
          </a:prstGeom>
          <a:noFill/>
        </p:spPr>
        <p:txBody>
          <a:bodyPr wrap="square" rtlCol="0">
            <a:spAutoFit/>
          </a:bodyPr>
          <a:lstStyle/>
          <a:p>
            <a:r>
              <a:rPr lang="zh-TW" altLang="en-US" sz="4400" dirty="0"/>
              <a:t>工作分配</a:t>
            </a:r>
            <a:endParaRPr lang="en-US" altLang="zh-TW" sz="4400" dirty="0"/>
          </a:p>
          <a:p>
            <a:endParaRPr lang="en-US" altLang="zh-TW" dirty="0"/>
          </a:p>
          <a:p>
            <a:r>
              <a:rPr lang="zh-TW" altLang="en-US" sz="2800" dirty="0"/>
              <a:t>方誌賢 </a:t>
            </a:r>
            <a:r>
              <a:rPr lang="en-US" altLang="zh-TW" sz="2800" dirty="0"/>
              <a:t>:</a:t>
            </a:r>
            <a:r>
              <a:rPr lang="zh-TW" altLang="en-US" sz="2800" dirty="0"/>
              <a:t> 概念構想、數據分析</a:t>
            </a:r>
            <a:endParaRPr lang="en-US" altLang="zh-TW" sz="2800" dirty="0"/>
          </a:p>
          <a:p>
            <a:r>
              <a:rPr lang="zh-TW" altLang="en-US" sz="2800" dirty="0"/>
              <a:t>王群升 </a:t>
            </a:r>
            <a:r>
              <a:rPr lang="en-US" altLang="zh-TW" sz="2800" dirty="0"/>
              <a:t>:</a:t>
            </a:r>
            <a:r>
              <a:rPr lang="zh-TW" altLang="en-US" sz="2800" dirty="0"/>
              <a:t> 網頁設計、數據分析</a:t>
            </a:r>
          </a:p>
        </p:txBody>
      </p:sp>
    </p:spTree>
    <p:extLst>
      <p:ext uri="{BB962C8B-B14F-4D97-AF65-F5344CB8AC3E}">
        <p14:creationId xmlns:p14="http://schemas.microsoft.com/office/powerpoint/2010/main" val="1646785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AE30C9-D28F-486D-9CBB-1959E2DB27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2" name="任意多边形: 形状 21">
            <a:extLst>
              <a:ext uri="{FF2B5EF4-FFF2-40B4-BE49-F238E27FC236}">
                <a16:creationId xmlns:a16="http://schemas.microsoft.com/office/drawing/2014/main" id="{8B512DC7-300D-4210-A41E-42FB36991E9E}"/>
              </a:ext>
            </a:extLst>
          </p:cNvPr>
          <p:cNvSpPr/>
          <p:nvPr/>
        </p:nvSpPr>
        <p:spPr>
          <a:xfrm>
            <a:off x="-42869" y="0"/>
            <a:ext cx="7097398" cy="6872514"/>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gradFill>
            <a:gsLst>
              <a:gs pos="0">
                <a:srgbClr val="58BDD9"/>
              </a:gs>
              <a:gs pos="100000">
                <a:srgbClr val="58BDD9">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6" name="文本框 15">
            <a:extLst>
              <a:ext uri="{FF2B5EF4-FFF2-40B4-BE49-F238E27FC236}">
                <a16:creationId xmlns:a16="http://schemas.microsoft.com/office/drawing/2014/main" id="{E3C4B4E8-ECCF-4E52-9071-7F4A94909060}"/>
              </a:ext>
            </a:extLst>
          </p:cNvPr>
          <p:cNvSpPr txBox="1"/>
          <p:nvPr/>
        </p:nvSpPr>
        <p:spPr>
          <a:xfrm>
            <a:off x="1332957" y="2591456"/>
            <a:ext cx="2309403" cy="64633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報告完畢</a:t>
            </a:r>
            <a:endParaRPr kumimoji="0" lang="zh-CN" altLang="en-US" sz="36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任意多边形: 形状 22">
            <a:extLst>
              <a:ext uri="{FF2B5EF4-FFF2-40B4-BE49-F238E27FC236}">
                <a16:creationId xmlns:a16="http://schemas.microsoft.com/office/drawing/2014/main" id="{2AB7E925-98D4-4048-93D2-B55FDA2BA567}"/>
              </a:ext>
            </a:extLst>
          </p:cNvPr>
          <p:cNvSpPr/>
          <p:nvPr/>
        </p:nvSpPr>
        <p:spPr>
          <a:xfrm>
            <a:off x="-504954" y="-1002890"/>
            <a:ext cx="7772843" cy="7526557"/>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cxnSp>
        <p:nvCxnSpPr>
          <p:cNvPr id="3" name="直接连接符 2">
            <a:extLst>
              <a:ext uri="{FF2B5EF4-FFF2-40B4-BE49-F238E27FC236}">
                <a16:creationId xmlns:a16="http://schemas.microsoft.com/office/drawing/2014/main" id="{BD0F7010-2C81-439C-85D2-F8805EE74CCE}"/>
              </a:ext>
            </a:extLst>
          </p:cNvPr>
          <p:cNvCxnSpPr>
            <a:cxnSpLocks/>
          </p:cNvCxnSpPr>
          <p:nvPr/>
        </p:nvCxnSpPr>
        <p:spPr>
          <a:xfrm>
            <a:off x="1943100" y="3581400"/>
            <a:ext cx="3657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823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a:extLst>
              <a:ext uri="{FF2B5EF4-FFF2-40B4-BE49-F238E27FC236}">
                <a16:creationId xmlns:a16="http://schemas.microsoft.com/office/drawing/2014/main" id="{F9D1C9CC-4BD9-4563-9FFA-C7167B94B1AA}"/>
              </a:ext>
            </a:extLst>
          </p:cNvPr>
          <p:cNvSpPr/>
          <p:nvPr/>
        </p:nvSpPr>
        <p:spPr>
          <a:xfrm flipV="1">
            <a:off x="0" y="-2"/>
            <a:ext cx="11521440" cy="3834581"/>
          </a:xfrm>
          <a:prstGeom prst="rtTriangle">
            <a:avLst/>
          </a:prstGeom>
          <a:solidFill>
            <a:srgbClr val="58B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9" name="图片 8">
            <a:extLst>
              <a:ext uri="{FF2B5EF4-FFF2-40B4-BE49-F238E27FC236}">
                <a16:creationId xmlns:a16="http://schemas.microsoft.com/office/drawing/2014/main" id="{B34DB74C-E4DF-42BC-9F68-553851DCD23D}"/>
              </a:ext>
            </a:extLst>
          </p:cNvPr>
          <p:cNvPicPr>
            <a:picLocks noChangeAspect="1"/>
          </p:cNvPicPr>
          <p:nvPr/>
        </p:nvPicPr>
        <p:blipFill rotWithShape="1">
          <a:blip r:embed="rId2">
            <a:extLst>
              <a:ext uri="{28A0092B-C50C-407E-A947-70E740481C1C}">
                <a14:useLocalDpi xmlns:a14="http://schemas.microsoft.com/office/drawing/2010/main" val="0"/>
              </a:ext>
            </a:extLst>
          </a:blip>
          <a:srcRect t="41389" b="2697"/>
          <a:stretch/>
        </p:blipFill>
        <p:spPr>
          <a:xfrm>
            <a:off x="0" y="0"/>
            <a:ext cx="10281531" cy="3834581"/>
          </a:xfrm>
          <a:custGeom>
            <a:avLst/>
            <a:gdLst>
              <a:gd name="connsiteX0" fmla="*/ 0 w 10281531"/>
              <a:gd name="connsiteY0" fmla="*/ 0 h 3834581"/>
              <a:gd name="connsiteX1" fmla="*/ 10281531 w 10281531"/>
              <a:gd name="connsiteY1" fmla="*/ 0 h 3834581"/>
              <a:gd name="connsiteX2" fmla="*/ 0 w 10281531"/>
              <a:gd name="connsiteY2" fmla="*/ 3834581 h 3834581"/>
            </a:gdLst>
            <a:ahLst/>
            <a:cxnLst>
              <a:cxn ang="0">
                <a:pos x="connsiteX0" y="connsiteY0"/>
              </a:cxn>
              <a:cxn ang="0">
                <a:pos x="connsiteX1" y="connsiteY1"/>
              </a:cxn>
              <a:cxn ang="0">
                <a:pos x="connsiteX2" y="connsiteY2"/>
              </a:cxn>
            </a:cxnLst>
            <a:rect l="l" t="t" r="r" b="b"/>
            <a:pathLst>
              <a:path w="10281531" h="3834581">
                <a:moveTo>
                  <a:pt x="0" y="0"/>
                </a:moveTo>
                <a:lnTo>
                  <a:pt x="10281531" y="0"/>
                </a:lnTo>
                <a:lnTo>
                  <a:pt x="0" y="3834581"/>
                </a:lnTo>
                <a:close/>
              </a:path>
            </a:pathLst>
          </a:custGeom>
        </p:spPr>
      </p:pic>
      <p:sp>
        <p:nvSpPr>
          <p:cNvPr id="10" name="文本框 9">
            <a:extLst>
              <a:ext uri="{FF2B5EF4-FFF2-40B4-BE49-F238E27FC236}">
                <a16:creationId xmlns:a16="http://schemas.microsoft.com/office/drawing/2014/main" id="{B4033694-20D4-4FC6-831E-769B215BFF46}"/>
              </a:ext>
            </a:extLst>
          </p:cNvPr>
          <p:cNvSpPr txBox="1"/>
          <p:nvPr/>
        </p:nvSpPr>
        <p:spPr>
          <a:xfrm>
            <a:off x="8594470" y="2371723"/>
            <a:ext cx="2378330"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CONTENTS</a:t>
            </a:r>
            <a:endParaRPr kumimoji="0" lang="zh-CN" altLang="en-US" sz="32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4" name="直接连接符 13">
            <a:extLst>
              <a:ext uri="{FF2B5EF4-FFF2-40B4-BE49-F238E27FC236}">
                <a16:creationId xmlns:a16="http://schemas.microsoft.com/office/drawing/2014/main" id="{CD405347-BF77-432C-9ABF-24BADE59D390}"/>
              </a:ext>
            </a:extLst>
          </p:cNvPr>
          <p:cNvCxnSpPr>
            <a:cxnSpLocks/>
          </p:cNvCxnSpPr>
          <p:nvPr/>
        </p:nvCxnSpPr>
        <p:spPr>
          <a:xfrm>
            <a:off x="10416540" y="3196860"/>
            <a:ext cx="471170" cy="0"/>
          </a:xfrm>
          <a:prstGeom prst="line">
            <a:avLst/>
          </a:prstGeom>
          <a:ln w="25400">
            <a:solidFill>
              <a:srgbClr val="58BDD9"/>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BA1CF83-077C-4FB5-A43F-7BBA1B617296}"/>
              </a:ext>
            </a:extLst>
          </p:cNvPr>
          <p:cNvSpPr txBox="1"/>
          <p:nvPr/>
        </p:nvSpPr>
        <p:spPr>
          <a:xfrm>
            <a:off x="9120836" y="3563315"/>
            <a:ext cx="18519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產品特色與服務</a:t>
            </a:r>
            <a:endPar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sp>
        <p:nvSpPr>
          <p:cNvPr id="18" name="文本框 17">
            <a:extLst>
              <a:ext uri="{FF2B5EF4-FFF2-40B4-BE49-F238E27FC236}">
                <a16:creationId xmlns:a16="http://schemas.microsoft.com/office/drawing/2014/main" id="{28FAF09A-A8E9-4EF3-BD4A-38D50E28D693}"/>
              </a:ext>
            </a:extLst>
          </p:cNvPr>
          <p:cNvSpPr txBox="1"/>
          <p:nvPr/>
        </p:nvSpPr>
        <p:spPr>
          <a:xfrm>
            <a:off x="5318222" y="3563315"/>
            <a:ext cx="18519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產品使用對象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欲解決之問題</a:t>
            </a:r>
            <a:endPar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文本框 18">
            <a:extLst>
              <a:ext uri="{FF2B5EF4-FFF2-40B4-BE49-F238E27FC236}">
                <a16:creationId xmlns:a16="http://schemas.microsoft.com/office/drawing/2014/main" id="{67FAA5FF-A5D0-41F9-AEBD-A069BCD9B5A5}"/>
              </a:ext>
            </a:extLst>
          </p:cNvPr>
          <p:cNvSpPr txBox="1"/>
          <p:nvPr/>
        </p:nvSpPr>
        <p:spPr>
          <a:xfrm>
            <a:off x="9120836" y="4914890"/>
            <a:ext cx="18519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未來規劃</a:t>
            </a:r>
          </a:p>
        </p:txBody>
      </p:sp>
      <p:sp>
        <p:nvSpPr>
          <p:cNvPr id="20" name="文本框 19">
            <a:extLst>
              <a:ext uri="{FF2B5EF4-FFF2-40B4-BE49-F238E27FC236}">
                <a16:creationId xmlns:a16="http://schemas.microsoft.com/office/drawing/2014/main" id="{CB22F7D9-6359-4B22-9B54-04D3A3B67527}"/>
              </a:ext>
            </a:extLst>
          </p:cNvPr>
          <p:cNvSpPr txBox="1"/>
          <p:nvPr/>
        </p:nvSpPr>
        <p:spPr>
          <a:xfrm>
            <a:off x="5318222" y="4914890"/>
            <a:ext cx="18519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產品開發進度</a:t>
            </a:r>
            <a:endPar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平行四边形 20">
            <a:extLst>
              <a:ext uri="{FF2B5EF4-FFF2-40B4-BE49-F238E27FC236}">
                <a16:creationId xmlns:a16="http://schemas.microsoft.com/office/drawing/2014/main" id="{00FB52C4-2000-4465-B8B2-48F2F62E1EA9}"/>
              </a:ext>
            </a:extLst>
          </p:cNvPr>
          <p:cNvSpPr/>
          <p:nvPr/>
        </p:nvSpPr>
        <p:spPr>
          <a:xfrm>
            <a:off x="4791857" y="3550100"/>
            <a:ext cx="526366" cy="395764"/>
          </a:xfrm>
          <a:prstGeom prst="parallelogram">
            <a:avLst>
              <a:gd name="adj" fmla="val 39440"/>
            </a:avLst>
          </a:pr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1</a:t>
            </a:r>
            <a:endParaRPr kumimoji="0" lang="zh-CN" altLang="en-US"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平行四边形 21">
            <a:extLst>
              <a:ext uri="{FF2B5EF4-FFF2-40B4-BE49-F238E27FC236}">
                <a16:creationId xmlns:a16="http://schemas.microsoft.com/office/drawing/2014/main" id="{F3CE3D4D-E9A1-49A5-8001-841A995709FF}"/>
              </a:ext>
            </a:extLst>
          </p:cNvPr>
          <p:cNvSpPr/>
          <p:nvPr/>
        </p:nvSpPr>
        <p:spPr>
          <a:xfrm>
            <a:off x="8594470" y="3550100"/>
            <a:ext cx="526366" cy="395764"/>
          </a:xfrm>
          <a:prstGeom prst="parallelogram">
            <a:avLst>
              <a:gd name="adj" fmla="val 39440"/>
            </a:avLst>
          </a:pr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2</a:t>
            </a:r>
            <a:endParaRPr kumimoji="0" lang="zh-CN" altLang="en-US"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平行四边形 22">
            <a:extLst>
              <a:ext uri="{FF2B5EF4-FFF2-40B4-BE49-F238E27FC236}">
                <a16:creationId xmlns:a16="http://schemas.microsoft.com/office/drawing/2014/main" id="{A1032F3E-288B-4804-94DA-55CC18D73514}"/>
              </a:ext>
            </a:extLst>
          </p:cNvPr>
          <p:cNvSpPr/>
          <p:nvPr/>
        </p:nvSpPr>
        <p:spPr>
          <a:xfrm>
            <a:off x="4791857" y="4901674"/>
            <a:ext cx="526366" cy="395764"/>
          </a:xfrm>
          <a:prstGeom prst="parallelogram">
            <a:avLst>
              <a:gd name="adj" fmla="val 39440"/>
            </a:avLst>
          </a:pr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3</a:t>
            </a:r>
            <a:endParaRPr kumimoji="0" lang="zh-CN" altLang="en-US"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sp>
        <p:nvSpPr>
          <p:cNvPr id="24" name="平行四边形 23">
            <a:extLst>
              <a:ext uri="{FF2B5EF4-FFF2-40B4-BE49-F238E27FC236}">
                <a16:creationId xmlns:a16="http://schemas.microsoft.com/office/drawing/2014/main" id="{A98DD084-2737-447A-8F31-837C49671AC9}"/>
              </a:ext>
            </a:extLst>
          </p:cNvPr>
          <p:cNvSpPr/>
          <p:nvPr/>
        </p:nvSpPr>
        <p:spPr>
          <a:xfrm>
            <a:off x="8594470" y="4901674"/>
            <a:ext cx="526366" cy="395764"/>
          </a:xfrm>
          <a:prstGeom prst="parallelogram">
            <a:avLst>
              <a:gd name="adj" fmla="val 39440"/>
            </a:avLst>
          </a:prstGeom>
          <a:noFill/>
          <a:ln>
            <a:solidFill>
              <a:srgbClr val="58BD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rPr>
              <a:t>4</a:t>
            </a:r>
            <a:endParaRPr kumimoji="0" lang="zh-CN" altLang="en-US" sz="1800" b="1" i="0" u="none" strike="noStrike" kern="1200" cap="none" spc="0" normalizeH="0" baseline="0" noProof="0" dirty="0">
              <a:ln>
                <a:noFill/>
              </a:ln>
              <a:solidFill>
                <a:srgbClr val="58BDD9"/>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6240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B9E4923-8591-4760-8B81-D395E56CF4CC}"/>
              </a:ext>
            </a:extLst>
          </p:cNvPr>
          <p:cNvPicPr>
            <a:picLocks noChangeAspect="1"/>
          </p:cNvPicPr>
          <p:nvPr/>
        </p:nvPicPr>
        <p:blipFill rotWithShape="1">
          <a:blip r:embed="rId2">
            <a:extLst>
              <a:ext uri="{28A0092B-C50C-407E-A947-70E740481C1C}">
                <a14:useLocalDpi xmlns:a14="http://schemas.microsoft.com/office/drawing/2010/main" val="0"/>
              </a:ext>
            </a:extLst>
          </a:blip>
          <a:srcRect t="11713" b="3958"/>
          <a:stretch/>
        </p:blipFill>
        <p:spPr>
          <a:xfrm>
            <a:off x="0" y="-1"/>
            <a:ext cx="12192000" cy="6858001"/>
          </a:xfrm>
          <a:prstGeom prst="rect">
            <a:avLst/>
          </a:prstGeom>
        </p:spPr>
      </p:pic>
      <p:sp>
        <p:nvSpPr>
          <p:cNvPr id="5" name="任意多边形: 形状 4">
            <a:extLst>
              <a:ext uri="{FF2B5EF4-FFF2-40B4-BE49-F238E27FC236}">
                <a16:creationId xmlns:a16="http://schemas.microsoft.com/office/drawing/2014/main" id="{D1507D4D-EFEF-4B7E-AFA7-752781DA6921}"/>
              </a:ext>
            </a:extLst>
          </p:cNvPr>
          <p:cNvSpPr/>
          <p:nvPr/>
        </p:nvSpPr>
        <p:spPr>
          <a:xfrm rot="5400000">
            <a:off x="3019426" y="-3019424"/>
            <a:ext cx="6153149" cy="12192000"/>
          </a:xfrm>
          <a:custGeom>
            <a:avLst/>
            <a:gdLst>
              <a:gd name="connsiteX0" fmla="*/ 0 w 4895849"/>
              <a:gd name="connsiteY0" fmla="*/ 12192000 h 12192000"/>
              <a:gd name="connsiteX1" fmla="*/ 0 w 4895849"/>
              <a:gd name="connsiteY1" fmla="*/ 0 h 12192000"/>
              <a:gd name="connsiteX2" fmla="*/ 2014537 w 4895849"/>
              <a:gd name="connsiteY2" fmla="*/ 0 h 12192000"/>
              <a:gd name="connsiteX3" fmla="*/ 4895849 w 4895849"/>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4895849" h="12192000">
                <a:moveTo>
                  <a:pt x="0" y="12192000"/>
                </a:moveTo>
                <a:lnTo>
                  <a:pt x="0" y="0"/>
                </a:lnTo>
                <a:lnTo>
                  <a:pt x="2014537" y="0"/>
                </a:lnTo>
                <a:lnTo>
                  <a:pt x="4895849" y="12192000"/>
                </a:lnTo>
                <a:close/>
              </a:path>
            </a:pathLst>
          </a:custGeom>
          <a:solidFill>
            <a:srgbClr val="58BD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1" name="文本框 10">
            <a:extLst>
              <a:ext uri="{FF2B5EF4-FFF2-40B4-BE49-F238E27FC236}">
                <a16:creationId xmlns:a16="http://schemas.microsoft.com/office/drawing/2014/main" id="{7B76716D-B980-4551-BFB9-CA7F0EFF76D7}"/>
              </a:ext>
            </a:extLst>
          </p:cNvPr>
          <p:cNvSpPr txBox="1"/>
          <p:nvPr/>
        </p:nvSpPr>
        <p:spPr>
          <a:xfrm>
            <a:off x="754924" y="310803"/>
            <a:ext cx="353568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01</a:t>
            </a:r>
            <a:endParaRPr kumimoji="0" lang="zh-CN" altLang="en-US"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文本框 11">
            <a:extLst>
              <a:ext uri="{FF2B5EF4-FFF2-40B4-BE49-F238E27FC236}">
                <a16:creationId xmlns:a16="http://schemas.microsoft.com/office/drawing/2014/main" id="{9824D4C6-35BD-47CC-9007-EAE3056F9933}"/>
              </a:ext>
            </a:extLst>
          </p:cNvPr>
          <p:cNvSpPr txBox="1"/>
          <p:nvPr/>
        </p:nvSpPr>
        <p:spPr>
          <a:xfrm>
            <a:off x="2294164" y="3355594"/>
            <a:ext cx="22479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產品使用對象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欲解決之問題</a:t>
            </a: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3" name="直接连接符 2">
            <a:extLst>
              <a:ext uri="{FF2B5EF4-FFF2-40B4-BE49-F238E27FC236}">
                <a16:creationId xmlns:a16="http://schemas.microsoft.com/office/drawing/2014/main" id="{ADADFAE7-0D6D-46C6-AAC2-ECE607708D98}"/>
              </a:ext>
            </a:extLst>
          </p:cNvPr>
          <p:cNvCxnSpPr/>
          <p:nvPr/>
        </p:nvCxnSpPr>
        <p:spPr>
          <a:xfrm>
            <a:off x="1063171" y="3540260"/>
            <a:ext cx="9724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7F22FBFB-DB28-4CD7-A042-0675FBE6AECA}"/>
              </a:ext>
            </a:extLst>
          </p:cNvPr>
          <p:cNvCxnSpPr>
            <a:cxnSpLocks/>
          </p:cNvCxnSpPr>
          <p:nvPr/>
        </p:nvCxnSpPr>
        <p:spPr>
          <a:xfrm flipH="1">
            <a:off x="6873240" y="2257570"/>
            <a:ext cx="5318761" cy="15797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735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5C1ED3C-0DA2-437C-B19E-71D5CA8624AE}"/>
              </a:ext>
            </a:extLst>
          </p:cNvPr>
          <p:cNvSpPr/>
          <p:nvPr/>
        </p:nvSpPr>
        <p:spPr>
          <a:xfrm>
            <a:off x="0" y="0"/>
            <a:ext cx="2743200" cy="6858000"/>
          </a:xfrm>
          <a:prstGeom prst="rect">
            <a:avLst/>
          </a:prstGeom>
          <a:solidFill>
            <a:srgbClr val="58B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4" name="图片 3">
            <a:extLst>
              <a:ext uri="{FF2B5EF4-FFF2-40B4-BE49-F238E27FC236}">
                <a16:creationId xmlns:a16="http://schemas.microsoft.com/office/drawing/2014/main" id="{91499C6D-1848-4503-ADBF-0A0D2F0A3B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437" r="22713"/>
          <a:stretch/>
        </p:blipFill>
        <p:spPr>
          <a:xfrm>
            <a:off x="358503" y="472440"/>
            <a:ext cx="4155440" cy="5913120"/>
          </a:xfrm>
          <a:prstGeom prst="rect">
            <a:avLst/>
          </a:prstGeom>
        </p:spPr>
      </p:pic>
      <p:sp>
        <p:nvSpPr>
          <p:cNvPr id="10" name="矩形 9"/>
          <p:cNvSpPr/>
          <p:nvPr/>
        </p:nvSpPr>
        <p:spPr>
          <a:xfrm>
            <a:off x="358495" y="470760"/>
            <a:ext cx="4154400" cy="5914800"/>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55" y="491082"/>
            <a:ext cx="4308480" cy="2386235"/>
          </a:xfrm>
          <a:prstGeom prst="rect">
            <a:avLst/>
          </a:prstGeom>
          <a:ln>
            <a:noFill/>
          </a:ln>
          <a:effectLst>
            <a:softEdge rad="112500"/>
          </a:effectLst>
        </p:spPr>
      </p:pic>
      <p:sp>
        <p:nvSpPr>
          <p:cNvPr id="6" name="文本框 5">
            <a:extLst>
              <a:ext uri="{FF2B5EF4-FFF2-40B4-BE49-F238E27FC236}">
                <a16:creationId xmlns:a16="http://schemas.microsoft.com/office/drawing/2014/main" id="{8652AB56-2507-43E9-9AA8-D833DC59D8CC}"/>
              </a:ext>
            </a:extLst>
          </p:cNvPr>
          <p:cNvSpPr txBox="1"/>
          <p:nvPr/>
        </p:nvSpPr>
        <p:spPr>
          <a:xfrm>
            <a:off x="6412962" y="584799"/>
            <a:ext cx="3719098" cy="50039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zh-TW" sz="24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使用對象、欲解決問題</a:t>
            </a:r>
            <a:endParaRPr kumimoji="0" lang="zh-CN" altLang="en-US" sz="2400" b="1"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cxnSp>
        <p:nvCxnSpPr>
          <p:cNvPr id="7" name="直接连接符 6">
            <a:extLst>
              <a:ext uri="{FF2B5EF4-FFF2-40B4-BE49-F238E27FC236}">
                <a16:creationId xmlns:a16="http://schemas.microsoft.com/office/drawing/2014/main" id="{B3928DA4-74A9-450C-B439-B1BBE7A19763}"/>
              </a:ext>
            </a:extLst>
          </p:cNvPr>
          <p:cNvCxnSpPr>
            <a:cxnSpLocks/>
          </p:cNvCxnSpPr>
          <p:nvPr/>
        </p:nvCxnSpPr>
        <p:spPr>
          <a:xfrm>
            <a:off x="6564471" y="1216925"/>
            <a:ext cx="734854"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B68EB25-6A14-4618-912F-67AFEE914876}"/>
              </a:ext>
            </a:extLst>
          </p:cNvPr>
          <p:cNvSpPr txBox="1"/>
          <p:nvPr/>
        </p:nvSpPr>
        <p:spPr>
          <a:xfrm>
            <a:off x="6412962" y="1152357"/>
            <a:ext cx="5511560" cy="5078313"/>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TW"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隨著保健、養生觀念的普及，許多人了解到健康的重要性，因此運動成為了現代人生活中重要的一部分，然而也因為科技、工業的進步，地球的環境不再像過去如此的單純，空氣中充斥著懸浮微粒、有害物質、在人們從事運動追求健康的同時，卻也吸入了大量的有害物質。</a:t>
            </a:r>
          </a:p>
          <a:p>
            <a:pPr marL="0" marR="0" lvl="0" indent="457200" algn="l" defTabSz="914400" rtl="0" eaLnBrk="1" fontAlgn="auto" latinLnBrk="0" hangingPunct="1">
              <a:lnSpc>
                <a:spcPct val="150000"/>
              </a:lnSpc>
              <a:spcBef>
                <a:spcPts val="0"/>
              </a:spcBef>
              <a:spcAft>
                <a:spcPts val="0"/>
              </a:spcAft>
              <a:buClrTx/>
              <a:buSzTx/>
              <a:buFontTx/>
              <a:buNone/>
              <a:tabLst/>
              <a:defRPr/>
            </a:pPr>
            <a:r>
              <a:rPr kumimoji="0" lang="zh-TW"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因此我們分析了交通部中央氣象局所提供的氣象資訊和行政院環保署的細懸浮微粒資料、結合代謝當量（</a:t>
            </a:r>
            <a:r>
              <a:rPr kumimoji="0" lang="en-US"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MET</a:t>
            </a:r>
            <a:r>
              <a:rPr kumimoji="0" lang="zh-TW"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），產生一套評估的準則，依照</a:t>
            </a:r>
            <a:r>
              <a:rPr kumimoji="0" lang="zh-TW" altLang="zh-TW" sz="1800" b="1" i="0" u="none" strike="noStrike" kern="1200" cap="none" spc="0" normalizeH="0" baseline="0" noProof="0" dirty="0">
                <a:ln>
                  <a:noFill/>
                </a:ln>
                <a:solidFill>
                  <a:srgbClr val="FF0000"/>
                </a:solidFill>
                <a:effectLst/>
                <a:uLnTx/>
                <a:uFillTx/>
                <a:latin typeface="等线" panose="020F0502020204030204"/>
                <a:ea typeface="新細明體" panose="02020500000000000000" pitchFamily="18" charset="-120"/>
                <a:cs typeface="+mn-cs"/>
              </a:rPr>
              <a:t>戶外運動者</a:t>
            </a:r>
            <a:r>
              <a:rPr kumimoji="0" lang="zh-TW" altLang="zh-TW" sz="1800" b="0" i="0" u="none" strike="noStrike" kern="120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所從事的運動，規劃出合適的運動時段、不超量吸入有害物質之運動時間，以解決運動健康與空氣汙染所造成的衝突。</a:t>
            </a:r>
            <a:endParaRPr kumimoji="0" lang="zh-CN" altLang="en-US" sz="1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69" y="2971916"/>
            <a:ext cx="4154400" cy="2765956"/>
          </a:xfrm>
          <a:prstGeom prst="rect">
            <a:avLst/>
          </a:prstGeom>
          <a:ln>
            <a:noFill/>
          </a:ln>
          <a:effectLst>
            <a:softEdge rad="112500"/>
          </a:effectLst>
        </p:spPr>
      </p:pic>
      <p:sp>
        <p:nvSpPr>
          <p:cNvPr id="11" name="文本框 10">
            <a:extLst>
              <a:ext uri="{FF2B5EF4-FFF2-40B4-BE49-F238E27FC236}">
                <a16:creationId xmlns:a16="http://schemas.microsoft.com/office/drawing/2014/main" id="{AF152B3D-E1A1-4933-8CDB-CD8EA7591548}"/>
              </a:ext>
            </a:extLst>
          </p:cNvPr>
          <p:cNvSpPr txBox="1"/>
          <p:nvPr/>
        </p:nvSpPr>
        <p:spPr>
          <a:xfrm>
            <a:off x="1184366" y="5739981"/>
            <a:ext cx="318753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Does Exercise Always Better ?</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2" name="直接连接符 11">
            <a:extLst>
              <a:ext uri="{FF2B5EF4-FFF2-40B4-BE49-F238E27FC236}">
                <a16:creationId xmlns:a16="http://schemas.microsoft.com/office/drawing/2014/main" id="{131D25BB-D1C6-4303-B94A-0A8941B72386}"/>
              </a:ext>
            </a:extLst>
          </p:cNvPr>
          <p:cNvCxnSpPr>
            <a:cxnSpLocks/>
          </p:cNvCxnSpPr>
          <p:nvPr/>
        </p:nvCxnSpPr>
        <p:spPr>
          <a:xfrm>
            <a:off x="3485991" y="6128283"/>
            <a:ext cx="734854"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EBC4959D-0A65-499B-9A13-05614E3A7FB6}"/>
              </a:ext>
            </a:extLst>
          </p:cNvPr>
          <p:cNvGrpSpPr/>
          <p:nvPr/>
        </p:nvGrpSpPr>
        <p:grpSpPr>
          <a:xfrm>
            <a:off x="358503" y="2052616"/>
            <a:ext cx="4155440" cy="3657600"/>
            <a:chOff x="358503" y="2052616"/>
            <a:chExt cx="4155440" cy="3657600"/>
          </a:xfrm>
        </p:grpSpPr>
        <p:sp>
          <p:nvSpPr>
            <p:cNvPr id="14" name="直角三角形 13">
              <a:extLst>
                <a:ext uri="{FF2B5EF4-FFF2-40B4-BE49-F238E27FC236}">
                  <a16:creationId xmlns:a16="http://schemas.microsoft.com/office/drawing/2014/main" id="{4120E214-01CB-4B33-8CE4-6A6EEF8EC52E}"/>
                </a:ext>
              </a:extLst>
            </p:cNvPr>
            <p:cNvSpPr/>
            <p:nvPr/>
          </p:nvSpPr>
          <p:spPr>
            <a:xfrm flipH="1" flipV="1">
              <a:off x="358503" y="3881416"/>
              <a:ext cx="4155440" cy="1828800"/>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5" name="直角三角形 14">
              <a:extLst>
                <a:ext uri="{FF2B5EF4-FFF2-40B4-BE49-F238E27FC236}">
                  <a16:creationId xmlns:a16="http://schemas.microsoft.com/office/drawing/2014/main" id="{5087C491-C5C1-4CB5-85AC-232A34E55B7D}"/>
                </a:ext>
              </a:extLst>
            </p:cNvPr>
            <p:cNvSpPr/>
            <p:nvPr/>
          </p:nvSpPr>
          <p:spPr>
            <a:xfrm>
              <a:off x="358503" y="2052616"/>
              <a:ext cx="4155440" cy="1828800"/>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grpSp>
      <p:cxnSp>
        <p:nvCxnSpPr>
          <p:cNvPr id="19" name="直接连接符 18">
            <a:extLst>
              <a:ext uri="{FF2B5EF4-FFF2-40B4-BE49-F238E27FC236}">
                <a16:creationId xmlns:a16="http://schemas.microsoft.com/office/drawing/2014/main" id="{AAD07F7A-C104-48C0-878D-2BB9E131FA43}"/>
              </a:ext>
            </a:extLst>
          </p:cNvPr>
          <p:cNvCxnSpPr>
            <a:cxnSpLocks/>
          </p:cNvCxnSpPr>
          <p:nvPr/>
        </p:nvCxnSpPr>
        <p:spPr>
          <a:xfrm>
            <a:off x="6564471" y="6249582"/>
            <a:ext cx="3692049"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13" name="直角三角形 12">
            <a:extLst>
              <a:ext uri="{FF2B5EF4-FFF2-40B4-BE49-F238E27FC236}">
                <a16:creationId xmlns:a16="http://schemas.microsoft.com/office/drawing/2014/main" id="{86C18CA4-8FE8-4F87-8293-F349D2307879}"/>
              </a:ext>
            </a:extLst>
          </p:cNvPr>
          <p:cNvSpPr/>
          <p:nvPr/>
        </p:nvSpPr>
        <p:spPr>
          <a:xfrm flipH="1" flipV="1">
            <a:off x="358503" y="472440"/>
            <a:ext cx="4155440" cy="1828800"/>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Tree>
    <p:extLst>
      <p:ext uri="{BB962C8B-B14F-4D97-AF65-F5344CB8AC3E}">
        <p14:creationId xmlns:p14="http://schemas.microsoft.com/office/powerpoint/2010/main" val="612990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B9E4923-8591-4760-8B81-D395E56CF4CC}"/>
              </a:ext>
            </a:extLst>
          </p:cNvPr>
          <p:cNvPicPr>
            <a:picLocks noChangeAspect="1"/>
          </p:cNvPicPr>
          <p:nvPr/>
        </p:nvPicPr>
        <p:blipFill rotWithShape="1">
          <a:blip r:embed="rId2">
            <a:extLst>
              <a:ext uri="{28A0092B-C50C-407E-A947-70E740481C1C}">
                <a14:useLocalDpi xmlns:a14="http://schemas.microsoft.com/office/drawing/2010/main" val="0"/>
              </a:ext>
            </a:extLst>
          </a:blip>
          <a:srcRect t="11713" b="3958"/>
          <a:stretch/>
        </p:blipFill>
        <p:spPr>
          <a:xfrm>
            <a:off x="0" y="-1"/>
            <a:ext cx="12192000" cy="6858001"/>
          </a:xfrm>
          <a:prstGeom prst="rect">
            <a:avLst/>
          </a:prstGeom>
        </p:spPr>
      </p:pic>
      <p:sp>
        <p:nvSpPr>
          <p:cNvPr id="5" name="直角三角形 4">
            <a:extLst>
              <a:ext uri="{FF2B5EF4-FFF2-40B4-BE49-F238E27FC236}">
                <a16:creationId xmlns:a16="http://schemas.microsoft.com/office/drawing/2014/main" id="{D1507D4D-EFEF-4B7E-AFA7-752781DA6921}"/>
              </a:ext>
            </a:extLst>
          </p:cNvPr>
          <p:cNvSpPr/>
          <p:nvPr/>
        </p:nvSpPr>
        <p:spPr>
          <a:xfrm rot="16200000" flipV="1">
            <a:off x="2667001" y="-2719252"/>
            <a:ext cx="6857998" cy="12192000"/>
          </a:xfrm>
          <a:prstGeom prst="rtTriangle">
            <a:avLst/>
          </a:prstGeom>
          <a:solidFill>
            <a:srgbClr val="58BD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1" name="文本框 10">
            <a:extLst>
              <a:ext uri="{FF2B5EF4-FFF2-40B4-BE49-F238E27FC236}">
                <a16:creationId xmlns:a16="http://schemas.microsoft.com/office/drawing/2014/main" id="{7B76716D-B980-4551-BFB9-CA7F0EFF76D7}"/>
              </a:ext>
            </a:extLst>
          </p:cNvPr>
          <p:cNvSpPr txBox="1"/>
          <p:nvPr/>
        </p:nvSpPr>
        <p:spPr>
          <a:xfrm>
            <a:off x="754924" y="977553"/>
            <a:ext cx="353568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02</a:t>
            </a:r>
            <a:endParaRPr kumimoji="0" lang="zh-CN" altLang="en-US"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文本框 11">
            <a:extLst>
              <a:ext uri="{FF2B5EF4-FFF2-40B4-BE49-F238E27FC236}">
                <a16:creationId xmlns:a16="http://schemas.microsoft.com/office/drawing/2014/main" id="{9824D4C6-35BD-47CC-9007-EAE3056F9933}"/>
              </a:ext>
            </a:extLst>
          </p:cNvPr>
          <p:cNvSpPr txBox="1"/>
          <p:nvPr/>
        </p:nvSpPr>
        <p:spPr>
          <a:xfrm>
            <a:off x="2294164" y="4022344"/>
            <a:ext cx="248814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產品特色與服務</a:t>
            </a: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3" name="直接连接符 2">
            <a:extLst>
              <a:ext uri="{FF2B5EF4-FFF2-40B4-BE49-F238E27FC236}">
                <a16:creationId xmlns:a16="http://schemas.microsoft.com/office/drawing/2014/main" id="{ADADFAE7-0D6D-46C6-AAC2-ECE607708D98}"/>
              </a:ext>
            </a:extLst>
          </p:cNvPr>
          <p:cNvCxnSpPr/>
          <p:nvPr/>
        </p:nvCxnSpPr>
        <p:spPr>
          <a:xfrm>
            <a:off x="1063171" y="4207010"/>
            <a:ext cx="9724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051713-1667-4CDE-8BFF-5E4133E4BDEB}"/>
              </a:ext>
            </a:extLst>
          </p:cNvPr>
          <p:cNvCxnSpPr>
            <a:cxnSpLocks/>
          </p:cNvCxnSpPr>
          <p:nvPr/>
        </p:nvCxnSpPr>
        <p:spPr>
          <a:xfrm flipH="1" flipV="1">
            <a:off x="8115300" y="4991100"/>
            <a:ext cx="3318933" cy="18668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428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a:extLst>
              <a:ext uri="{FF2B5EF4-FFF2-40B4-BE49-F238E27FC236}">
                <a16:creationId xmlns:a16="http://schemas.microsoft.com/office/drawing/2014/main" id="{7FF8386C-100F-4C41-A57C-F5834377BF84}"/>
              </a:ext>
            </a:extLst>
          </p:cNvPr>
          <p:cNvSpPr/>
          <p:nvPr/>
        </p:nvSpPr>
        <p:spPr>
          <a:xfrm>
            <a:off x="5391150" y="-1014566"/>
            <a:ext cx="11734800" cy="11734800"/>
          </a:xfrm>
          <a:prstGeom prst="diamond">
            <a:avLst/>
          </a:prstGeom>
          <a:solidFill>
            <a:srgbClr val="58BD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6" name="图片 5">
            <a:extLst>
              <a:ext uri="{FF2B5EF4-FFF2-40B4-BE49-F238E27FC236}">
                <a16:creationId xmlns:a16="http://schemas.microsoft.com/office/drawing/2014/main" id="{A5513FC9-17CE-41A7-8944-FB51AF455543}"/>
              </a:ext>
            </a:extLst>
          </p:cNvPr>
          <p:cNvPicPr>
            <a:picLocks noChangeAspect="1"/>
          </p:cNvPicPr>
          <p:nvPr/>
        </p:nvPicPr>
        <p:blipFill>
          <a:blip r:embed="rId2" cstate="print">
            <a:extLst>
              <a:ext uri="{28A0092B-C50C-407E-A947-70E740481C1C}">
                <a14:useLocalDpi xmlns:a14="http://schemas.microsoft.com/office/drawing/2010/main" val="0"/>
              </a:ext>
            </a:extLst>
          </a:blip>
          <a:srcRect l="10000"/>
          <a:stretch>
            <a:fillRect/>
          </a:stretch>
        </p:blipFill>
        <p:spPr>
          <a:xfrm>
            <a:off x="5886450" y="0"/>
            <a:ext cx="9258300" cy="6858000"/>
          </a:xfrm>
          <a:custGeom>
            <a:avLst/>
            <a:gdLst>
              <a:gd name="connsiteX0" fmla="*/ 4819650 w 9258300"/>
              <a:gd name="connsiteY0" fmla="*/ 0 h 6858000"/>
              <a:gd name="connsiteX1" fmla="*/ 6915150 w 9258300"/>
              <a:gd name="connsiteY1" fmla="*/ 0 h 6858000"/>
              <a:gd name="connsiteX2" fmla="*/ 9258300 w 9258300"/>
              <a:gd name="connsiteY2" fmla="*/ 2343150 h 6858000"/>
              <a:gd name="connsiteX3" fmla="*/ 9258300 w 9258300"/>
              <a:gd name="connsiteY3" fmla="*/ 6858000 h 6858000"/>
              <a:gd name="connsiteX4" fmla="*/ 2038350 w 9258300"/>
              <a:gd name="connsiteY4" fmla="*/ 6858000 h 6858000"/>
              <a:gd name="connsiteX5" fmla="*/ 0 w 9258300"/>
              <a:gd name="connsiteY5" fmla="*/ 48196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8300" h="6858000">
                <a:moveTo>
                  <a:pt x="4819650" y="0"/>
                </a:moveTo>
                <a:lnTo>
                  <a:pt x="6915150" y="0"/>
                </a:lnTo>
                <a:lnTo>
                  <a:pt x="9258300" y="2343150"/>
                </a:lnTo>
                <a:lnTo>
                  <a:pt x="9258300" y="6858000"/>
                </a:lnTo>
                <a:lnTo>
                  <a:pt x="2038350" y="6858000"/>
                </a:lnTo>
                <a:lnTo>
                  <a:pt x="0" y="4819650"/>
                </a:lnTo>
                <a:close/>
              </a:path>
            </a:pathLst>
          </a:custGeom>
        </p:spPr>
      </p:pic>
      <p:sp>
        <p:nvSpPr>
          <p:cNvPr id="7" name="文本框 6">
            <a:extLst>
              <a:ext uri="{FF2B5EF4-FFF2-40B4-BE49-F238E27FC236}">
                <a16:creationId xmlns:a16="http://schemas.microsoft.com/office/drawing/2014/main" id="{ABF92ECC-1F7B-44FE-8075-CC8E7DF44090}"/>
              </a:ext>
            </a:extLst>
          </p:cNvPr>
          <p:cNvSpPr txBox="1"/>
          <p:nvPr/>
        </p:nvSpPr>
        <p:spPr>
          <a:xfrm>
            <a:off x="1133040" y="557351"/>
            <a:ext cx="3719098" cy="56842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rPr>
              <a:t>產品特色與服務</a:t>
            </a:r>
            <a:endParaRPr kumimoji="0" lang="zh-CN" altLang="en-US" sz="2800" b="0" i="0" u="none" strike="noStrike" kern="1200" cap="none" spc="0" normalizeH="0" baseline="0" noProof="0" dirty="0">
              <a:ln>
                <a:noFill/>
              </a:ln>
              <a:solidFill>
                <a:srgbClr val="1D273B"/>
              </a:solidFill>
              <a:effectLst/>
              <a:uLnTx/>
              <a:uFillTx/>
              <a:latin typeface="微软雅黑 Light" panose="020B0502040204020203" pitchFamily="34" charset="-122"/>
              <a:ea typeface="微软雅黑 Light" panose="020B0502040204020203" pitchFamily="34" charset="-122"/>
              <a:cs typeface="+mn-cs"/>
            </a:endParaRPr>
          </a:p>
        </p:txBody>
      </p:sp>
      <p:cxnSp>
        <p:nvCxnSpPr>
          <p:cNvPr id="8" name="直接连接符 7">
            <a:extLst>
              <a:ext uri="{FF2B5EF4-FFF2-40B4-BE49-F238E27FC236}">
                <a16:creationId xmlns:a16="http://schemas.microsoft.com/office/drawing/2014/main" id="{E2E901A8-7955-43A6-83A7-991DBA301BCC}"/>
              </a:ext>
            </a:extLst>
          </p:cNvPr>
          <p:cNvCxnSpPr>
            <a:cxnSpLocks/>
          </p:cNvCxnSpPr>
          <p:nvPr/>
        </p:nvCxnSpPr>
        <p:spPr>
          <a:xfrm>
            <a:off x="1284549" y="1195533"/>
            <a:ext cx="734854" cy="0"/>
          </a:xfrm>
          <a:prstGeom prst="line">
            <a:avLst/>
          </a:prstGeom>
          <a:ln w="25400" cap="rnd">
            <a:solidFill>
              <a:srgbClr val="58BDD9"/>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C644E51-B35F-4DE0-86D3-8EB5A3E5ABF4}"/>
              </a:ext>
            </a:extLst>
          </p:cNvPr>
          <p:cNvSpPr txBox="1"/>
          <p:nvPr/>
        </p:nvSpPr>
        <p:spPr>
          <a:xfrm>
            <a:off x="1133040" y="2090113"/>
            <a:ext cx="4023898" cy="101566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AQI</a:t>
            </a:r>
            <a:r>
              <a:rPr kumimoji="0" lang="zh-TW" altLang="en-US"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a:t>
            </a:r>
            <a:r>
              <a:rPr kumimoji="0" lang="en-US" altLang="zh-TW"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zh-TW" altLang="en-US"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a:t>
            </a:r>
            <a:r>
              <a:rPr kumimoji="0" lang="en-US" altLang="zh-TW"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PM2.5</a:t>
            </a:r>
            <a:r>
              <a:rPr kumimoji="0" lang="zh-TW" altLang="en-US"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a:t>
            </a:r>
            <a:r>
              <a:rPr kumimoji="0" lang="en-US" altLang="zh-TW"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endParaRPr kumimoji="0" lang="en-US"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利用過去的氣象資料，預測出未來的空氣品質</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文本框 9">
            <a:extLst>
              <a:ext uri="{FF2B5EF4-FFF2-40B4-BE49-F238E27FC236}">
                <a16:creationId xmlns:a16="http://schemas.microsoft.com/office/drawing/2014/main" id="{019A9241-4796-4296-94B5-4A2C6A26E7CC}"/>
              </a:ext>
            </a:extLst>
          </p:cNvPr>
          <p:cNvSpPr txBox="1"/>
          <p:nvPr/>
        </p:nvSpPr>
        <p:spPr>
          <a:xfrm>
            <a:off x="1133040" y="3471473"/>
            <a:ext cx="4023898" cy="101566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MET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代謝當量</a:t>
            </a:r>
            <a:r>
              <a:rPr kumimoji="0" lang="en-US" altLang="zh-TW"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Metabolic Equivalent</a:t>
            </a: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是衡量身體運動時耗氧速度的單位</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3" name="直接连接符 12">
            <a:extLst>
              <a:ext uri="{FF2B5EF4-FFF2-40B4-BE49-F238E27FC236}">
                <a16:creationId xmlns:a16="http://schemas.microsoft.com/office/drawing/2014/main" id="{22D9081F-2A74-4520-9D68-4B26EAC62890}"/>
              </a:ext>
            </a:extLst>
          </p:cNvPr>
          <p:cNvCxnSpPr/>
          <p:nvPr/>
        </p:nvCxnSpPr>
        <p:spPr>
          <a:xfrm flipH="1">
            <a:off x="-1009650" y="6019800"/>
            <a:ext cx="2019300" cy="2019300"/>
          </a:xfrm>
          <a:prstGeom prst="line">
            <a:avLst/>
          </a:prstGeom>
          <a:ln>
            <a:solidFill>
              <a:srgbClr val="58BDD9"/>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C24C756-E195-4BC3-B902-E792977F02DD}"/>
              </a:ext>
            </a:extLst>
          </p:cNvPr>
          <p:cNvCxnSpPr/>
          <p:nvPr/>
        </p:nvCxnSpPr>
        <p:spPr>
          <a:xfrm flipH="1">
            <a:off x="5695950" y="1091746"/>
            <a:ext cx="2019300" cy="2019300"/>
          </a:xfrm>
          <a:prstGeom prst="line">
            <a:avLst/>
          </a:prstGeom>
          <a:ln>
            <a:solidFill>
              <a:srgbClr val="58BDD9"/>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ADDD53-DE90-4D9E-B62A-6D35C21D6355}"/>
              </a:ext>
            </a:extLst>
          </p:cNvPr>
          <p:cNvCxnSpPr/>
          <p:nvPr/>
        </p:nvCxnSpPr>
        <p:spPr>
          <a:xfrm flipH="1">
            <a:off x="5320564" y="1881156"/>
            <a:ext cx="2019300" cy="2019300"/>
          </a:xfrm>
          <a:prstGeom prst="line">
            <a:avLst/>
          </a:prstGeom>
          <a:ln>
            <a:solidFill>
              <a:srgbClr val="58BDD9"/>
            </a:solidFill>
          </a:ln>
        </p:spPr>
        <p:style>
          <a:lnRef idx="1">
            <a:schemeClr val="accent1"/>
          </a:lnRef>
          <a:fillRef idx="0">
            <a:schemeClr val="accent1"/>
          </a:fillRef>
          <a:effectRef idx="0">
            <a:schemeClr val="accent1"/>
          </a:effectRef>
          <a:fontRef idx="minor">
            <a:schemeClr val="tx1"/>
          </a:fontRef>
        </p:style>
      </p:cxnSp>
      <p:sp>
        <p:nvSpPr>
          <p:cNvPr id="12" name="文本框 9">
            <a:extLst>
              <a:ext uri="{FF2B5EF4-FFF2-40B4-BE49-F238E27FC236}">
                <a16:creationId xmlns:a16="http://schemas.microsoft.com/office/drawing/2014/main" id="{019A9241-4796-4296-94B5-4A2C6A26E7CC}"/>
              </a:ext>
            </a:extLst>
          </p:cNvPr>
          <p:cNvSpPr txBox="1"/>
          <p:nvPr/>
        </p:nvSpPr>
        <p:spPr>
          <a:xfrm>
            <a:off x="1133040" y="4852834"/>
            <a:ext cx="4023898" cy="101566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User Data</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使用者的基本資料，如</a:t>
            </a:r>
            <a:r>
              <a:rPr kumimoji="0" lang="en-US" altLang="zh-TW"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zh-TW"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身高、體重、年齡、運動頻率</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pic>
        <p:nvPicPr>
          <p:cNvPr id="11" name="图片 1">
            <a:extLst>
              <a:ext uri="{FF2B5EF4-FFF2-40B4-BE49-F238E27FC236}">
                <a16:creationId xmlns:a16="http://schemas.microsoft.com/office/drawing/2014/main" id="{EE31E9B2-6F7B-4B26-B094-529861E59D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7302" y="1550520"/>
            <a:ext cx="8352520" cy="4451245"/>
          </a:xfrm>
          <a:prstGeom prst="rect">
            <a:avLst/>
          </a:prstGeom>
        </p:spPr>
      </p:pic>
      <p:grpSp>
        <p:nvGrpSpPr>
          <p:cNvPr id="20" name="组合 503"/>
          <p:cNvGrpSpPr/>
          <p:nvPr/>
        </p:nvGrpSpPr>
        <p:grpSpPr>
          <a:xfrm>
            <a:off x="656790" y="2340937"/>
            <a:ext cx="476250" cy="476250"/>
            <a:chOff x="1217208" y="1933665"/>
            <a:chExt cx="476250" cy="476250"/>
          </a:xfrm>
        </p:grpSpPr>
        <p:sp>
          <p:nvSpPr>
            <p:cNvPr id="21" name="椭圆 504"/>
            <p:cNvSpPr/>
            <p:nvPr/>
          </p:nvSpPr>
          <p:spPr>
            <a:xfrm>
              <a:off x="1217208" y="1933665"/>
              <a:ext cx="476250" cy="476250"/>
            </a:xfrm>
            <a:prstGeom prst="ellipse">
              <a:avLst/>
            </a:prstGeom>
            <a:solidFill>
              <a:srgbClr val="2B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22" name="任意多边形 505"/>
            <p:cNvSpPr/>
            <p:nvPr/>
          </p:nvSpPr>
          <p:spPr>
            <a:xfrm rot="192328">
              <a:off x="1330147" y="2076500"/>
              <a:ext cx="250372" cy="190580"/>
            </a:xfrm>
            <a:custGeom>
              <a:avLst/>
              <a:gdLst>
                <a:gd name="connsiteX0" fmla="*/ 152400 w 319089"/>
                <a:gd name="connsiteY0" fmla="*/ 0 h 242888"/>
                <a:gd name="connsiteX1" fmla="*/ 231388 w 319089"/>
                <a:gd name="connsiteY1" fmla="*/ 52357 h 242888"/>
                <a:gd name="connsiteX2" fmla="*/ 233816 w 319089"/>
                <a:gd name="connsiteY2" fmla="*/ 64383 h 242888"/>
                <a:gd name="connsiteX3" fmla="*/ 266732 w 319089"/>
                <a:gd name="connsiteY3" fmla="*/ 71029 h 242888"/>
                <a:gd name="connsiteX4" fmla="*/ 319089 w 319089"/>
                <a:gd name="connsiteY4" fmla="*/ 150017 h 242888"/>
                <a:gd name="connsiteX5" fmla="*/ 233364 w 319089"/>
                <a:gd name="connsiteY5" fmla="*/ 235742 h 242888"/>
                <a:gd name="connsiteX6" fmla="*/ 227637 w 319089"/>
                <a:gd name="connsiteY6" fmla="*/ 234586 h 242888"/>
                <a:gd name="connsiteX7" fmla="*/ 227231 w 319089"/>
                <a:gd name="connsiteY7" fmla="*/ 235566 h 242888"/>
                <a:gd name="connsiteX8" fmla="*/ 218179 w 319089"/>
                <a:gd name="connsiteY8" fmla="*/ 239315 h 242888"/>
                <a:gd name="connsiteX9" fmla="*/ 103423 w 319089"/>
                <a:gd name="connsiteY9" fmla="*/ 239315 h 242888"/>
                <a:gd name="connsiteX10" fmla="*/ 85725 w 319089"/>
                <a:gd name="connsiteY10" fmla="*/ 242888 h 242888"/>
                <a:gd name="connsiteX11" fmla="*/ 0 w 319089"/>
                <a:gd name="connsiteY11" fmla="*/ 157163 h 242888"/>
                <a:gd name="connsiteX12" fmla="*/ 52357 w 319089"/>
                <a:gd name="connsiteY12" fmla="*/ 78175 h 242888"/>
                <a:gd name="connsiteX13" fmla="*/ 68872 w 319089"/>
                <a:gd name="connsiteY13" fmla="*/ 74840 h 242888"/>
                <a:gd name="connsiteX14" fmla="*/ 73412 w 319089"/>
                <a:gd name="connsiteY14" fmla="*/ 52357 h 242888"/>
                <a:gd name="connsiteX15" fmla="*/ 152400 w 319089"/>
                <a:gd name="connsiteY15"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089" h="242888">
                  <a:moveTo>
                    <a:pt x="152400" y="0"/>
                  </a:moveTo>
                  <a:cubicBezTo>
                    <a:pt x="187909" y="0"/>
                    <a:pt x="218375" y="21589"/>
                    <a:pt x="231388" y="52357"/>
                  </a:cubicBezTo>
                  <a:lnTo>
                    <a:pt x="233816" y="64383"/>
                  </a:lnTo>
                  <a:lnTo>
                    <a:pt x="266732" y="71029"/>
                  </a:lnTo>
                  <a:cubicBezTo>
                    <a:pt x="297500" y="84042"/>
                    <a:pt x="319089" y="114508"/>
                    <a:pt x="319089" y="150017"/>
                  </a:cubicBezTo>
                  <a:cubicBezTo>
                    <a:pt x="319089" y="197362"/>
                    <a:pt x="280709" y="235742"/>
                    <a:pt x="233364" y="235742"/>
                  </a:cubicBezTo>
                  <a:lnTo>
                    <a:pt x="227637" y="234586"/>
                  </a:lnTo>
                  <a:lnTo>
                    <a:pt x="227231" y="235566"/>
                  </a:lnTo>
                  <a:cubicBezTo>
                    <a:pt x="224914" y="237882"/>
                    <a:pt x="221714" y="239315"/>
                    <a:pt x="218179" y="239315"/>
                  </a:cubicBezTo>
                  <a:lnTo>
                    <a:pt x="103423" y="239315"/>
                  </a:lnTo>
                  <a:lnTo>
                    <a:pt x="85725" y="242888"/>
                  </a:lnTo>
                  <a:cubicBezTo>
                    <a:pt x="38380" y="242888"/>
                    <a:pt x="0" y="204508"/>
                    <a:pt x="0" y="157163"/>
                  </a:cubicBezTo>
                  <a:cubicBezTo>
                    <a:pt x="0" y="121654"/>
                    <a:pt x="21589" y="91188"/>
                    <a:pt x="52357" y="78175"/>
                  </a:cubicBezTo>
                  <a:lnTo>
                    <a:pt x="68872" y="74840"/>
                  </a:lnTo>
                  <a:lnTo>
                    <a:pt x="73412" y="52357"/>
                  </a:lnTo>
                  <a:cubicBezTo>
                    <a:pt x="86425" y="21589"/>
                    <a:pt x="116891" y="0"/>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grpSp>
      <p:grpSp>
        <p:nvGrpSpPr>
          <p:cNvPr id="23" name="组合 506"/>
          <p:cNvGrpSpPr/>
          <p:nvPr/>
        </p:nvGrpSpPr>
        <p:grpSpPr>
          <a:xfrm>
            <a:off x="656790" y="5122540"/>
            <a:ext cx="476250" cy="476250"/>
            <a:chOff x="5848727" y="2378487"/>
            <a:chExt cx="476250" cy="476250"/>
          </a:xfrm>
        </p:grpSpPr>
        <p:sp>
          <p:nvSpPr>
            <p:cNvPr id="24" name="椭圆 507"/>
            <p:cNvSpPr/>
            <p:nvPr/>
          </p:nvSpPr>
          <p:spPr>
            <a:xfrm>
              <a:off x="5848727" y="2378487"/>
              <a:ext cx="476250" cy="476250"/>
            </a:xfrm>
            <a:prstGeom prst="ellipse">
              <a:avLst/>
            </a:prstGeom>
            <a:solidFill>
              <a:srgbClr val="2B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25" name="图片 50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70000" contrast="78000"/>
                      </a14:imgEffect>
                    </a14:imgLayer>
                  </a14:imgProps>
                </a:ext>
                <a:ext uri="{28A0092B-C50C-407E-A947-70E740481C1C}">
                  <a14:useLocalDpi xmlns:a14="http://schemas.microsoft.com/office/drawing/2010/main" val="0"/>
                </a:ext>
              </a:extLst>
            </a:blip>
            <a:stretch>
              <a:fillRect/>
            </a:stretch>
          </p:blipFill>
          <p:spPr>
            <a:xfrm>
              <a:off x="5949121" y="2459831"/>
              <a:ext cx="275462" cy="275462"/>
            </a:xfrm>
            <a:prstGeom prst="rect">
              <a:avLst/>
            </a:prstGeom>
            <a:noFill/>
            <a:ln>
              <a:noFill/>
            </a:ln>
          </p:spPr>
        </p:pic>
      </p:grpSp>
      <p:grpSp>
        <p:nvGrpSpPr>
          <p:cNvPr id="26" name="组合 418"/>
          <p:cNvGrpSpPr/>
          <p:nvPr/>
        </p:nvGrpSpPr>
        <p:grpSpPr>
          <a:xfrm>
            <a:off x="656790" y="5122540"/>
            <a:ext cx="476250" cy="476250"/>
            <a:chOff x="5848727" y="2378487"/>
            <a:chExt cx="476250" cy="476250"/>
          </a:xfrm>
        </p:grpSpPr>
        <p:sp>
          <p:nvSpPr>
            <p:cNvPr id="27" name="椭圆 419"/>
            <p:cNvSpPr/>
            <p:nvPr/>
          </p:nvSpPr>
          <p:spPr>
            <a:xfrm>
              <a:off x="5848727" y="2378487"/>
              <a:ext cx="476250" cy="476250"/>
            </a:xfrm>
            <a:prstGeom prst="ellipse">
              <a:avLst/>
            </a:prstGeom>
            <a:solidFill>
              <a:srgbClr val="89A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pic>
          <p:nvPicPr>
            <p:cNvPr id="28" name="图片 420"/>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70000" contrast="78000"/>
                      </a14:imgEffect>
                    </a14:imgLayer>
                  </a14:imgProps>
                </a:ext>
                <a:ext uri="{28A0092B-C50C-407E-A947-70E740481C1C}">
                  <a14:useLocalDpi xmlns:a14="http://schemas.microsoft.com/office/drawing/2010/main" val="0"/>
                </a:ext>
              </a:extLst>
            </a:blip>
            <a:stretch>
              <a:fillRect/>
            </a:stretch>
          </p:blipFill>
          <p:spPr>
            <a:xfrm>
              <a:off x="5949121" y="2459831"/>
              <a:ext cx="275462" cy="275462"/>
            </a:xfrm>
            <a:prstGeom prst="rect">
              <a:avLst/>
            </a:prstGeom>
            <a:noFill/>
            <a:ln>
              <a:noFill/>
            </a:ln>
          </p:spPr>
        </p:pic>
      </p:grpSp>
      <p:pic>
        <p:nvPicPr>
          <p:cNvPr id="3" name="圖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790" y="3732263"/>
            <a:ext cx="477541" cy="475200"/>
          </a:xfrm>
          <a:prstGeom prst="rect">
            <a:avLst/>
          </a:prstGeom>
        </p:spPr>
      </p:pic>
      <p:pic>
        <p:nvPicPr>
          <p:cNvPr id="4" name="圖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8577" y="1747883"/>
            <a:ext cx="6921435" cy="3480995"/>
          </a:xfrm>
          <a:prstGeom prst="rect">
            <a:avLst/>
          </a:prstGeom>
        </p:spPr>
      </p:pic>
    </p:spTree>
    <p:extLst>
      <p:ext uri="{BB962C8B-B14F-4D97-AF65-F5344CB8AC3E}">
        <p14:creationId xmlns:p14="http://schemas.microsoft.com/office/powerpoint/2010/main" val="132952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B9E4923-8591-4760-8B81-D395E56CF4CC}"/>
              </a:ext>
            </a:extLst>
          </p:cNvPr>
          <p:cNvPicPr>
            <a:picLocks noChangeAspect="1"/>
          </p:cNvPicPr>
          <p:nvPr/>
        </p:nvPicPr>
        <p:blipFill rotWithShape="1">
          <a:blip r:embed="rId2">
            <a:extLst>
              <a:ext uri="{28A0092B-C50C-407E-A947-70E740481C1C}">
                <a14:useLocalDpi xmlns:a14="http://schemas.microsoft.com/office/drawing/2010/main" val="0"/>
              </a:ext>
            </a:extLst>
          </a:blip>
          <a:srcRect t="11713" b="3958"/>
          <a:stretch/>
        </p:blipFill>
        <p:spPr>
          <a:xfrm>
            <a:off x="0" y="-1"/>
            <a:ext cx="12192000" cy="6858001"/>
          </a:xfrm>
          <a:prstGeom prst="rect">
            <a:avLst/>
          </a:prstGeom>
        </p:spPr>
      </p:pic>
      <p:sp>
        <p:nvSpPr>
          <p:cNvPr id="5" name="平行四边形 4">
            <a:extLst>
              <a:ext uri="{FF2B5EF4-FFF2-40B4-BE49-F238E27FC236}">
                <a16:creationId xmlns:a16="http://schemas.microsoft.com/office/drawing/2014/main" id="{D1507D4D-EFEF-4B7E-AFA7-752781DA6921}"/>
              </a:ext>
            </a:extLst>
          </p:cNvPr>
          <p:cNvSpPr/>
          <p:nvPr/>
        </p:nvSpPr>
        <p:spPr>
          <a:xfrm rot="5400000">
            <a:off x="2667001" y="-2666998"/>
            <a:ext cx="6858000" cy="12192000"/>
          </a:xfrm>
          <a:prstGeom prst="parallelogram">
            <a:avLst/>
          </a:prstGeom>
          <a:solidFill>
            <a:srgbClr val="58BD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1" name="文本框 10">
            <a:extLst>
              <a:ext uri="{FF2B5EF4-FFF2-40B4-BE49-F238E27FC236}">
                <a16:creationId xmlns:a16="http://schemas.microsoft.com/office/drawing/2014/main" id="{7B76716D-B980-4551-BFB9-CA7F0EFF76D7}"/>
              </a:ext>
            </a:extLst>
          </p:cNvPr>
          <p:cNvSpPr txBox="1"/>
          <p:nvPr/>
        </p:nvSpPr>
        <p:spPr>
          <a:xfrm>
            <a:off x="3261632" y="1851645"/>
            <a:ext cx="353568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03</a:t>
            </a:r>
            <a:endParaRPr kumimoji="0" lang="zh-CN" altLang="en-US"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文本框 11">
            <a:extLst>
              <a:ext uri="{FF2B5EF4-FFF2-40B4-BE49-F238E27FC236}">
                <a16:creationId xmlns:a16="http://schemas.microsoft.com/office/drawing/2014/main" id="{9824D4C6-35BD-47CC-9007-EAE3056F9933}"/>
              </a:ext>
            </a:extLst>
          </p:cNvPr>
          <p:cNvSpPr txBox="1"/>
          <p:nvPr/>
        </p:nvSpPr>
        <p:spPr>
          <a:xfrm>
            <a:off x="6682468" y="3940679"/>
            <a:ext cx="22479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產品開發進度</a:t>
            </a:r>
            <a:endParaRPr kumimoji="0" lang="zh-CN" altLang="en-US" sz="2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3" name="直接连接符 2">
            <a:extLst>
              <a:ext uri="{FF2B5EF4-FFF2-40B4-BE49-F238E27FC236}">
                <a16:creationId xmlns:a16="http://schemas.microsoft.com/office/drawing/2014/main" id="{ADADFAE7-0D6D-46C6-AAC2-ECE607708D98}"/>
              </a:ext>
            </a:extLst>
          </p:cNvPr>
          <p:cNvCxnSpPr/>
          <p:nvPr/>
        </p:nvCxnSpPr>
        <p:spPr>
          <a:xfrm>
            <a:off x="6783885" y="3613666"/>
            <a:ext cx="9724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6663536-B665-415F-8576-FDEFCDD27707}"/>
              </a:ext>
            </a:extLst>
          </p:cNvPr>
          <p:cNvCxnSpPr>
            <a:cxnSpLocks/>
          </p:cNvCxnSpPr>
          <p:nvPr/>
        </p:nvCxnSpPr>
        <p:spPr>
          <a:xfrm>
            <a:off x="0" y="4759932"/>
            <a:ext cx="5619750" cy="7814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E542EDC-26BD-4414-AC7C-A085D36A5809}"/>
              </a:ext>
            </a:extLst>
          </p:cNvPr>
          <p:cNvCxnSpPr>
            <a:cxnSpLocks/>
          </p:cNvCxnSpPr>
          <p:nvPr/>
        </p:nvCxnSpPr>
        <p:spPr>
          <a:xfrm>
            <a:off x="6572249" y="1416086"/>
            <a:ext cx="5619750" cy="7814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047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15CEB0D-1433-4B44-9931-1B4A6DA6DC63}"/>
              </a:ext>
            </a:extLst>
          </p:cNvPr>
          <p:cNvSpPr/>
          <p:nvPr/>
        </p:nvSpPr>
        <p:spPr>
          <a:xfrm>
            <a:off x="-20596" y="-205273"/>
            <a:ext cx="12192000" cy="5200650"/>
          </a:xfrm>
          <a:prstGeom prst="rect">
            <a:avLst/>
          </a:prstGeom>
          <a:solidFill>
            <a:srgbClr val="58BD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E7C3D1EF-A2BC-4097-9211-FF5607AECE1C}"/>
              </a:ext>
            </a:extLst>
          </p:cNvPr>
          <p:cNvSpPr txBox="1"/>
          <p:nvPr/>
        </p:nvSpPr>
        <p:spPr>
          <a:xfrm>
            <a:off x="1203266" y="446826"/>
            <a:ext cx="3719098" cy="704424"/>
          </a:xfrm>
          <a:prstGeom prst="rect">
            <a:avLst/>
          </a:prstGeom>
          <a:noFill/>
        </p:spPr>
        <p:txBody>
          <a:bodyPr wrap="square" rtlCol="0">
            <a:spAutoFit/>
          </a:bodyPr>
          <a:lstStyle/>
          <a:p>
            <a:pPr>
              <a:lnSpc>
                <a:spcPct val="120000"/>
              </a:lnSpc>
            </a:pPr>
            <a:r>
              <a:rPr lang="zh-TW" altLang="en-US" sz="3600" dirty="0">
                <a:solidFill>
                  <a:schemeClr val="bg1"/>
                </a:solidFill>
                <a:latin typeface="微软雅黑 Light" panose="020B0502040204020203" pitchFamily="34" charset="-122"/>
                <a:ea typeface="微软雅黑 Light" panose="020B0502040204020203" pitchFamily="34" charset="-122"/>
              </a:rPr>
              <a:t>產品開發進度</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cxnSp>
        <p:nvCxnSpPr>
          <p:cNvPr id="7" name="直接连接符 6">
            <a:extLst>
              <a:ext uri="{FF2B5EF4-FFF2-40B4-BE49-F238E27FC236}">
                <a16:creationId xmlns:a16="http://schemas.microsoft.com/office/drawing/2014/main" id="{CE5897C8-A358-4D4A-B2AB-C199CB740EFD}"/>
              </a:ext>
            </a:extLst>
          </p:cNvPr>
          <p:cNvCxnSpPr>
            <a:cxnSpLocks/>
          </p:cNvCxnSpPr>
          <p:nvPr/>
        </p:nvCxnSpPr>
        <p:spPr>
          <a:xfrm>
            <a:off x="0" y="844970"/>
            <a:ext cx="734854"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79F8A86-18A8-4C76-B6B6-76BA9D998EB7}"/>
              </a:ext>
            </a:extLst>
          </p:cNvPr>
          <p:cNvSpPr txBox="1"/>
          <p:nvPr/>
        </p:nvSpPr>
        <p:spPr>
          <a:xfrm>
            <a:off x="734854" y="5104403"/>
            <a:ext cx="6218614" cy="424732"/>
          </a:xfrm>
          <a:prstGeom prst="rect">
            <a:avLst/>
          </a:prstGeom>
          <a:noFill/>
        </p:spPr>
        <p:txBody>
          <a:bodyPr wrap="square" rtlCol="0">
            <a:spAutoFit/>
          </a:bodyPr>
          <a:lstStyle/>
          <a:p>
            <a:pPr>
              <a:lnSpc>
                <a:spcPct val="120000"/>
              </a:lnSpc>
            </a:pPr>
            <a:r>
              <a:rPr lang="zh-TW" altLang="zh-TW" dirty="0"/>
              <a:t>構想出</a:t>
            </a:r>
            <a:r>
              <a:rPr lang="en-US" altLang="zh-TW" dirty="0"/>
              <a:t>alpha</a:t>
            </a:r>
            <a:r>
              <a:rPr lang="zh-TW" altLang="zh-TW" dirty="0"/>
              <a:t>版本的計算公式</a:t>
            </a:r>
            <a:endParaRPr lang="zh-CN" altLang="en-US" dirty="0">
              <a:solidFill>
                <a:srgbClr val="1D273B"/>
              </a:solidFill>
              <a:latin typeface="微软雅黑 Light" panose="020B0502040204020203" pitchFamily="34" charset="-122"/>
              <a:ea typeface="微软雅黑 Light" panose="020B0502040204020203" pitchFamily="34" charset="-122"/>
            </a:endParaRPr>
          </a:p>
        </p:txBody>
      </p:sp>
      <p:pic>
        <p:nvPicPr>
          <p:cNvPr id="15" name="圖片 14" descr="https://lh3.googleusercontent.com/pYTfibc-I6aAqNQqNKZSJWOqngLf6SCE7OX-a7RDGtOS3kFGZH30xQwcALBDlZQUadmbifka_D5LmXz_NnQZFQI23nO6dAI1X2XW9gbQ_76S2_eCJhUDYODEpc5blCdmqKf3dRBJ"/>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4854" y="1543181"/>
            <a:ext cx="5897280" cy="2960710"/>
          </a:xfrm>
          <a:prstGeom prst="rect">
            <a:avLst/>
          </a:prstGeom>
          <a:noFill/>
          <a:ln>
            <a:noFill/>
          </a:ln>
        </p:spPr>
      </p:pic>
      <p:pic>
        <p:nvPicPr>
          <p:cNvPr id="17" name="圖片 16"/>
          <p:cNvPicPr>
            <a:picLocks noChangeAspect="1"/>
          </p:cNvPicPr>
          <p:nvPr/>
        </p:nvPicPr>
        <p:blipFill>
          <a:blip r:embed="rId4"/>
          <a:stretch>
            <a:fillRect/>
          </a:stretch>
        </p:blipFill>
        <p:spPr>
          <a:xfrm>
            <a:off x="6833144" y="606490"/>
            <a:ext cx="5058662" cy="4238554"/>
          </a:xfrm>
          <a:prstGeom prst="rect">
            <a:avLst/>
          </a:prstGeom>
        </p:spPr>
      </p:pic>
      <p:sp>
        <p:nvSpPr>
          <p:cNvPr id="18" name="矩形 17"/>
          <p:cNvSpPr/>
          <p:nvPr/>
        </p:nvSpPr>
        <p:spPr>
          <a:xfrm>
            <a:off x="734854" y="6331888"/>
            <a:ext cx="10779122" cy="523220"/>
          </a:xfrm>
          <a:prstGeom prst="rect">
            <a:avLst/>
          </a:prstGeom>
        </p:spPr>
        <p:txBody>
          <a:bodyPr wrap="square">
            <a:spAutoFit/>
          </a:bodyPr>
          <a:lstStyle/>
          <a:p>
            <a:pPr indent="-457200"/>
            <a:r>
              <a:rPr lang="en-US" altLang="zh-TW" sz="1400" dirty="0"/>
              <a:t>Reference : </a:t>
            </a:r>
            <a:r>
              <a:rPr lang="en-US" altLang="zh-TW" sz="1400" dirty="0" err="1"/>
              <a:t>Tainio</a:t>
            </a:r>
            <a:r>
              <a:rPr lang="en-US" altLang="zh-TW" sz="1400" dirty="0"/>
              <a:t>, M., A. J. de </a:t>
            </a:r>
            <a:r>
              <a:rPr lang="en-US" altLang="zh-TW" sz="1400" dirty="0" err="1"/>
              <a:t>Nazelle</a:t>
            </a:r>
            <a:r>
              <a:rPr lang="en-US" altLang="zh-TW" sz="1400" dirty="0"/>
              <a:t>, T. </a:t>
            </a:r>
            <a:r>
              <a:rPr lang="en-US" altLang="zh-TW" sz="1400" dirty="0" err="1"/>
              <a:t>Götschi</a:t>
            </a:r>
            <a:r>
              <a:rPr lang="en-US" altLang="zh-TW" sz="1400" dirty="0"/>
              <a:t>, S. </a:t>
            </a:r>
            <a:r>
              <a:rPr lang="en-US" altLang="zh-TW" sz="1400" dirty="0" err="1"/>
              <a:t>Kahlmeier</a:t>
            </a:r>
            <a:r>
              <a:rPr lang="en-US" altLang="zh-TW" sz="1400" dirty="0"/>
              <a:t>, D. Rojas-Rueda, M. J. </a:t>
            </a:r>
            <a:r>
              <a:rPr lang="en-US" altLang="zh-TW" sz="1400" dirty="0" err="1"/>
              <a:t>Nieuwenhuijsen</a:t>
            </a:r>
            <a:r>
              <a:rPr lang="en-US" altLang="zh-TW" sz="1400" dirty="0"/>
              <a:t>, T. H. de </a:t>
            </a:r>
            <a:r>
              <a:rPr lang="en-US" altLang="zh-TW" sz="1400" dirty="0" err="1"/>
              <a:t>Sá</a:t>
            </a:r>
            <a:r>
              <a:rPr lang="en-US" altLang="zh-TW" sz="1400" dirty="0"/>
              <a:t>, P. Kelly, and J. Woodcock. 2016. Can air pollution negate the health benefits of cycling and walking? </a:t>
            </a:r>
            <a:r>
              <a:rPr lang="en-US" altLang="zh-TW" sz="1400" i="1" dirty="0"/>
              <a:t>Preventive Medicine</a:t>
            </a:r>
            <a:r>
              <a:rPr lang="en-US" altLang="zh-TW" sz="1400" dirty="0"/>
              <a:t>. ISSN 00917435.</a:t>
            </a:r>
            <a:endParaRPr lang="zh-TW" altLang="en-US" sz="1400" dirty="0"/>
          </a:p>
        </p:txBody>
      </p:sp>
    </p:spTree>
    <p:extLst>
      <p:ext uri="{BB962C8B-B14F-4D97-AF65-F5344CB8AC3E}">
        <p14:creationId xmlns:p14="http://schemas.microsoft.com/office/powerpoint/2010/main" val="110044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B9E4923-8591-4760-8B81-D395E56CF4CC}"/>
              </a:ext>
            </a:extLst>
          </p:cNvPr>
          <p:cNvPicPr>
            <a:picLocks noChangeAspect="1"/>
          </p:cNvPicPr>
          <p:nvPr/>
        </p:nvPicPr>
        <p:blipFill rotWithShape="1">
          <a:blip r:embed="rId2">
            <a:extLst>
              <a:ext uri="{28A0092B-C50C-407E-A947-70E740481C1C}">
                <a14:useLocalDpi xmlns:a14="http://schemas.microsoft.com/office/drawing/2010/main" val="0"/>
              </a:ext>
            </a:extLst>
          </a:blip>
          <a:srcRect t="11713" b="3958"/>
          <a:stretch/>
        </p:blipFill>
        <p:spPr>
          <a:xfrm>
            <a:off x="0" y="-1"/>
            <a:ext cx="12192000" cy="6858001"/>
          </a:xfrm>
          <a:prstGeom prst="rect">
            <a:avLst/>
          </a:prstGeom>
        </p:spPr>
      </p:pic>
      <p:sp>
        <p:nvSpPr>
          <p:cNvPr id="5" name="任意多边形: 形状 4">
            <a:extLst>
              <a:ext uri="{FF2B5EF4-FFF2-40B4-BE49-F238E27FC236}">
                <a16:creationId xmlns:a16="http://schemas.microsoft.com/office/drawing/2014/main" id="{D1507D4D-EFEF-4B7E-AFA7-752781DA6921}"/>
              </a:ext>
            </a:extLst>
          </p:cNvPr>
          <p:cNvSpPr/>
          <p:nvPr/>
        </p:nvSpPr>
        <p:spPr>
          <a:xfrm flipH="1">
            <a:off x="3019425" y="-1"/>
            <a:ext cx="9172576" cy="6858000"/>
          </a:xfrm>
          <a:custGeom>
            <a:avLst/>
            <a:gdLst>
              <a:gd name="connsiteX0" fmla="*/ 0 w 4895849"/>
              <a:gd name="connsiteY0" fmla="*/ 12192000 h 12192000"/>
              <a:gd name="connsiteX1" fmla="*/ 0 w 4895849"/>
              <a:gd name="connsiteY1" fmla="*/ 0 h 12192000"/>
              <a:gd name="connsiteX2" fmla="*/ 2014537 w 4895849"/>
              <a:gd name="connsiteY2" fmla="*/ 0 h 12192000"/>
              <a:gd name="connsiteX3" fmla="*/ 4895849 w 4895849"/>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4895849" h="12192000">
                <a:moveTo>
                  <a:pt x="0" y="12192000"/>
                </a:moveTo>
                <a:lnTo>
                  <a:pt x="0" y="0"/>
                </a:lnTo>
                <a:lnTo>
                  <a:pt x="2014537" y="0"/>
                </a:lnTo>
                <a:lnTo>
                  <a:pt x="4895849" y="12192000"/>
                </a:lnTo>
                <a:close/>
              </a:path>
            </a:pathLst>
          </a:custGeom>
          <a:solidFill>
            <a:srgbClr val="58BD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cs typeface="+mn-cs"/>
            </a:endParaRPr>
          </a:p>
        </p:txBody>
      </p:sp>
      <p:sp>
        <p:nvSpPr>
          <p:cNvPr id="11" name="文本框 10">
            <a:extLst>
              <a:ext uri="{FF2B5EF4-FFF2-40B4-BE49-F238E27FC236}">
                <a16:creationId xmlns:a16="http://schemas.microsoft.com/office/drawing/2014/main" id="{7B76716D-B980-4551-BFB9-CA7F0EFF76D7}"/>
              </a:ext>
            </a:extLst>
          </p:cNvPr>
          <p:cNvSpPr txBox="1"/>
          <p:nvPr/>
        </p:nvSpPr>
        <p:spPr>
          <a:xfrm>
            <a:off x="5899784" y="1510953"/>
            <a:ext cx="353568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04</a:t>
            </a:r>
            <a:endParaRPr kumimoji="0" lang="zh-CN" altLang="en-US" sz="199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文本框 11">
            <a:extLst>
              <a:ext uri="{FF2B5EF4-FFF2-40B4-BE49-F238E27FC236}">
                <a16:creationId xmlns:a16="http://schemas.microsoft.com/office/drawing/2014/main" id="{9824D4C6-35BD-47CC-9007-EAE3056F9933}"/>
              </a:ext>
            </a:extLst>
          </p:cNvPr>
          <p:cNvSpPr txBox="1"/>
          <p:nvPr/>
        </p:nvSpPr>
        <p:spPr>
          <a:xfrm>
            <a:off x="7439024" y="4555744"/>
            <a:ext cx="22479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未來規劃</a:t>
            </a:r>
          </a:p>
        </p:txBody>
      </p:sp>
      <p:cxnSp>
        <p:nvCxnSpPr>
          <p:cNvPr id="3" name="直接连接符 2">
            <a:extLst>
              <a:ext uri="{FF2B5EF4-FFF2-40B4-BE49-F238E27FC236}">
                <a16:creationId xmlns:a16="http://schemas.microsoft.com/office/drawing/2014/main" id="{ADADFAE7-0D6D-46C6-AAC2-ECE607708D98}"/>
              </a:ext>
            </a:extLst>
          </p:cNvPr>
          <p:cNvCxnSpPr/>
          <p:nvPr/>
        </p:nvCxnSpPr>
        <p:spPr>
          <a:xfrm>
            <a:off x="6208031" y="4740410"/>
            <a:ext cx="9724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3A7086C-EED2-47BA-A794-E656029C733D}"/>
              </a:ext>
            </a:extLst>
          </p:cNvPr>
          <p:cNvCxnSpPr>
            <a:cxnSpLocks/>
          </p:cNvCxnSpPr>
          <p:nvPr/>
        </p:nvCxnSpPr>
        <p:spPr>
          <a:xfrm flipH="1">
            <a:off x="3416619" y="4232157"/>
            <a:ext cx="2066925" cy="26258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00939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8BD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dirty="0" smtClean="0">
            <a:solidFill>
              <a:schemeClr val="bg1"/>
            </a:solidFill>
            <a:latin typeface="微软雅黑 Light" panose="020B0502040204020203" pitchFamily="34" charset="-122"/>
            <a:ea typeface="微软雅黑 Light" panose="020B0502040204020203"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Motagua - Coloured 6 - Light">
      <a:dk1>
        <a:srgbClr val="7E7E7E"/>
      </a:dk1>
      <a:lt1>
        <a:sysClr val="window" lastClr="FFFFFF"/>
      </a:lt1>
      <a:dk2>
        <a:srgbClr val="6B6B6B"/>
      </a:dk2>
      <a:lt2>
        <a:srgbClr val="FFFFFF"/>
      </a:lt2>
      <a:accent1>
        <a:srgbClr val="81B94F"/>
      </a:accent1>
      <a:accent2>
        <a:srgbClr val="46A4DB"/>
      </a:accent2>
      <a:accent3>
        <a:srgbClr val="E5583A"/>
      </a:accent3>
      <a:accent4>
        <a:srgbClr val="F9B439"/>
      </a:accent4>
      <a:accent5>
        <a:srgbClr val="7C69A8"/>
      </a:accent5>
      <a:accent6>
        <a:srgbClr val="404F64"/>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479</Words>
  <Application>Microsoft Office PowerPoint</Application>
  <PresentationFormat>寬螢幕</PresentationFormat>
  <Paragraphs>97</Paragraphs>
  <Slides>13</Slides>
  <Notes>1</Notes>
  <HiddenSlides>0</HiddenSlides>
  <MMClips>0</MMClips>
  <ScaleCrop>false</ScaleCrop>
  <HeadingPairs>
    <vt:vector size="6" baseType="variant">
      <vt:variant>
        <vt:lpstr>使用字型</vt:lpstr>
      </vt:variant>
      <vt:variant>
        <vt:i4>12</vt:i4>
      </vt:variant>
      <vt:variant>
        <vt:lpstr>佈景主題</vt:lpstr>
      </vt:variant>
      <vt:variant>
        <vt:i4>3</vt:i4>
      </vt:variant>
      <vt:variant>
        <vt:lpstr>投影片標題</vt:lpstr>
      </vt:variant>
      <vt:variant>
        <vt:i4>13</vt:i4>
      </vt:variant>
    </vt:vector>
  </HeadingPairs>
  <TitlesOfParts>
    <vt:vector size="28" baseType="lpstr">
      <vt:lpstr>等线</vt:lpstr>
      <vt:lpstr>等线 Light</vt:lpstr>
      <vt:lpstr>Gill Sans</vt:lpstr>
      <vt:lpstr>Lato</vt:lpstr>
      <vt:lpstr>Lato Light</vt:lpstr>
      <vt:lpstr>Lato Regular</vt:lpstr>
      <vt:lpstr>微软雅黑</vt:lpstr>
      <vt:lpstr>微软雅黑 Light</vt:lpstr>
      <vt:lpstr>新細明體</vt:lpstr>
      <vt:lpstr>Arial</vt:lpstr>
      <vt:lpstr>Calibri</vt:lpstr>
      <vt:lpstr>Calibri Light</vt:lpstr>
      <vt:lpstr>Office 佈景主題</vt:lpstr>
      <vt:lpstr>Office 主题​​</vt:lpstr>
      <vt:lpstr>Default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群升 王</dc:creator>
  <cp:lastModifiedBy>誌賢 方</cp:lastModifiedBy>
  <cp:revision>14</cp:revision>
  <dcterms:created xsi:type="dcterms:W3CDTF">2018-05-30T21:16:10Z</dcterms:created>
  <dcterms:modified xsi:type="dcterms:W3CDTF">2018-06-07T15:24:47Z</dcterms:modified>
</cp:coreProperties>
</file>